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344" r:id="rId3"/>
    <p:sldId id="258" r:id="rId4"/>
    <p:sldId id="260" r:id="rId5"/>
    <p:sldId id="339" r:id="rId6"/>
    <p:sldId id="340" r:id="rId7"/>
    <p:sldId id="263" r:id="rId8"/>
    <p:sldId id="332" r:id="rId9"/>
    <p:sldId id="333" r:id="rId10"/>
    <p:sldId id="334" r:id="rId11"/>
    <p:sldId id="335" r:id="rId12"/>
    <p:sldId id="336" r:id="rId13"/>
    <p:sldId id="269" r:id="rId14"/>
    <p:sldId id="270" r:id="rId15"/>
    <p:sldId id="345" r:id="rId16"/>
    <p:sldId id="349" r:id="rId17"/>
    <p:sldId id="275" r:id="rId18"/>
    <p:sldId id="341" r:id="rId19"/>
    <p:sldId id="350" r:id="rId20"/>
    <p:sldId id="321" r:id="rId21"/>
    <p:sldId id="322" r:id="rId22"/>
    <p:sldId id="272" r:id="rId23"/>
    <p:sldId id="273" r:id="rId24"/>
    <p:sldId id="281" r:id="rId25"/>
    <p:sldId id="323" r:id="rId26"/>
    <p:sldId id="347" r:id="rId27"/>
    <p:sldId id="283" r:id="rId28"/>
    <p:sldId id="348" r:id="rId29"/>
    <p:sldId id="32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9" r:id="rId42"/>
    <p:sldId id="300" r:id="rId43"/>
    <p:sldId id="301" r:id="rId44"/>
    <p:sldId id="303" r:id="rId45"/>
    <p:sldId id="329" r:id="rId46"/>
    <p:sldId id="330" r:id="rId47"/>
    <p:sldId id="331" r:id="rId48"/>
    <p:sldId id="342" r:id="rId49"/>
    <p:sldId id="302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43" r:id="rId58"/>
    <p:sldId id="314" r:id="rId59"/>
    <p:sldId id="328" r:id="rId60"/>
    <p:sldId id="325" r:id="rId61"/>
    <p:sldId id="327" r:id="rId62"/>
    <p:sldId id="326" r:id="rId63"/>
    <p:sldId id="319" r:id="rId64"/>
    <p:sldId id="317" r:id="rId65"/>
    <p:sldId id="318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530" autoAdjust="0"/>
  </p:normalViewPr>
  <p:slideViewPr>
    <p:cSldViewPr>
      <p:cViewPr varScale="1">
        <p:scale>
          <a:sx n="79" d="100"/>
          <a:sy n="79" d="100"/>
        </p:scale>
        <p:origin x="24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dirty="0" smtClean="0"/>
              <a:t>Profesor Luciano H. </a:t>
            </a:r>
            <a:r>
              <a:rPr lang="es-ES" dirty="0" err="1" smtClean="0"/>
              <a:t>Tamargo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A95E2-46AC-4FFB-922D-6AF7E591DA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EFA9-3C7F-4D34-B280-2922594AD7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6A49-6B1F-492D-884E-74B683FCCCD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68"/>
              </a:spcBef>
            </a:pPr>
            <a:r>
              <a:rPr lang="es-ES_tradnl" altLang="es-AR" sz="1100" dirty="0"/>
              <a:t>Es el enfoque que adoptamos en RPA y que se aplicó durante  décadas siguiendo el PARADIGMA IMPERATIVO.</a:t>
            </a:r>
          </a:p>
          <a:p>
            <a:pPr>
              <a:spcBef>
                <a:spcPts val="568"/>
              </a:spcBef>
            </a:pPr>
            <a:r>
              <a:rPr lang="es-ES_tradnl" altLang="es-AR" sz="1100" dirty="0"/>
              <a:t>El foco está en las INSTRUCCIONES. </a:t>
            </a:r>
          </a:p>
          <a:p>
            <a:pPr>
              <a:spcBef>
                <a:spcPts val="568"/>
              </a:spcBef>
            </a:pPr>
            <a:r>
              <a:rPr lang="es-ES_tradnl" sz="1100" dirty="0"/>
              <a:t>Con frecuencia un único programador elabora el programa completo </a:t>
            </a:r>
            <a:endParaRPr lang="es-AR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03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2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Cambiar dibujo?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2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Cambiar dibujo?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0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Agregar hoja de internación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2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Agregar presión</a:t>
            </a:r>
            <a:r>
              <a:rPr lang="es-AR" baseline="0" dirty="0" smtClean="0"/>
              <a:t> arterial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12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30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30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300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30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/>
              <a:t>, porque puede calcularse como la diferencia entre la máxima y la mínima. </a:t>
            </a:r>
            <a:endParaRPr lang="es-AR" sz="1200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0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Para hallar la solución de un problema complejo se construyen </a:t>
            </a:r>
            <a:r>
              <a:rPr lang="es-AR" dirty="0" smtClean="0">
                <a:solidFill>
                  <a:srgbClr val="0070C0"/>
                </a:solidFill>
              </a:rPr>
              <a:t>SISTEMAS</a:t>
            </a:r>
            <a:r>
              <a:rPr lang="es-AR" dirty="0" smtClean="0"/>
              <a:t> que incluyen componentes de </a:t>
            </a:r>
            <a:r>
              <a:rPr lang="es-AR" dirty="0" smtClean="0">
                <a:solidFill>
                  <a:srgbClr val="0070C0"/>
                </a:solidFill>
              </a:rPr>
              <a:t>SOFTWARE</a:t>
            </a:r>
            <a:r>
              <a:rPr lang="es-AR" dirty="0" smtClean="0"/>
              <a:t>.</a:t>
            </a:r>
          </a:p>
          <a:p>
            <a:pPr marL="114300" lvl="0">
              <a:spcBef>
                <a:spcPts val="600"/>
              </a:spcBef>
            </a:pPr>
            <a:endParaRPr lang="es-ES" altLang="es-AR" sz="1200" dirty="0" smtClean="0"/>
          </a:p>
          <a:p>
            <a:pPr marL="114300" lvl="0">
              <a:spcBef>
                <a:spcPts val="600"/>
              </a:spcBef>
            </a:pPr>
            <a:r>
              <a:rPr lang="es-ES" altLang="es-AR" sz="1200" dirty="0" smtClean="0"/>
              <a:t>El problema puede surgir de una </a:t>
            </a:r>
            <a:r>
              <a:rPr lang="es-ES" altLang="es-AR" sz="1200" b="1" dirty="0" smtClean="0"/>
              <a:t>necesidad</a:t>
            </a:r>
            <a:r>
              <a:rPr lang="es-ES" altLang="es-AR" sz="1200" dirty="0" smtClean="0"/>
              <a:t>, una </a:t>
            </a:r>
            <a:r>
              <a:rPr lang="es-ES" altLang="es-AR" sz="1200" b="1" dirty="0" smtClean="0"/>
              <a:t>idea de producto </a:t>
            </a:r>
            <a:r>
              <a:rPr lang="es-ES" altLang="es-AR" sz="1200" dirty="0" smtClean="0"/>
              <a:t>o una </a:t>
            </a:r>
            <a:r>
              <a:rPr lang="es-ES" altLang="es-AR" sz="1200" b="1" dirty="0" smtClean="0"/>
              <a:t>oportunidad del mercado.</a:t>
            </a:r>
          </a:p>
          <a:p>
            <a:endParaRPr lang="es-AR" dirty="0" smtClean="0"/>
          </a:p>
          <a:p>
            <a:r>
              <a:rPr lang="es-AR" dirty="0" smtClean="0"/>
              <a:t>Nuestro objetivo</a:t>
            </a:r>
            <a:r>
              <a:rPr lang="es-AR" baseline="0" dirty="0" smtClean="0"/>
              <a:t> no es producir programas sino SISTEMAS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92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</a:t>
            </a:r>
            <a:r>
              <a:rPr lang="es-ES" altLang="es-AR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analista</a:t>
            </a:r>
            <a:r>
              <a:rPr lang="es-ES" altLang="es-AR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" altLang="es-AR" sz="1200" dirty="0" smtClean="0">
                <a:latin typeface="Arial" charset="0"/>
              </a:rPr>
              <a:t>especifica la </a:t>
            </a:r>
            <a:r>
              <a:rPr lang="es-ES" altLang="es-AR" sz="1200" b="1" dirty="0" smtClean="0">
                <a:latin typeface="Arial" charset="0"/>
              </a:rPr>
              <a:t>funcionalidad</a:t>
            </a:r>
            <a:r>
              <a:rPr lang="es-ES" altLang="es-AR" sz="1200" dirty="0" smtClean="0">
                <a:latin typeface="Arial" charset="0"/>
              </a:rPr>
              <a:t> del sistema, sus </a:t>
            </a:r>
            <a:r>
              <a:rPr lang="es-ES" altLang="es-AR" sz="1200" b="1" dirty="0" smtClean="0">
                <a:latin typeface="Arial" charset="0"/>
              </a:rPr>
              <a:t>cualidades</a:t>
            </a:r>
            <a:r>
              <a:rPr lang="es-ES" altLang="es-AR" sz="1200" dirty="0" smtClean="0">
                <a:latin typeface="Arial" charset="0"/>
              </a:rPr>
              <a:t> y las </a:t>
            </a:r>
            <a:r>
              <a:rPr lang="es-ES" altLang="es-AR" sz="1200" b="1" dirty="0" smtClean="0">
                <a:latin typeface="Arial" charset="0"/>
              </a:rPr>
              <a:t>restricciones</a:t>
            </a:r>
            <a:r>
              <a:rPr lang="es-ES" altLang="es-AR" sz="1200" dirty="0" smtClean="0">
                <a:latin typeface="Arial" charset="0"/>
              </a:rPr>
              <a:t>, a través de un conjunto de </a:t>
            </a:r>
            <a:r>
              <a:rPr lang="es-ES" altLang="es-AR" sz="1200" b="1" dirty="0" smtClean="0">
                <a:latin typeface="Arial" charset="0"/>
              </a:rPr>
              <a:t>requerimientos</a:t>
            </a:r>
            <a:r>
              <a:rPr lang="es-ES" altLang="es-AR" sz="1200" dirty="0" smtClean="0">
                <a:latin typeface="Arial" charset="0"/>
              </a:rPr>
              <a:t>.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resultado de esta etapa es el </a:t>
            </a:r>
            <a:r>
              <a:rPr lang="es-ES" altLang="es-AR" sz="1200" b="1" dirty="0" smtClean="0">
                <a:latin typeface="Arial" charset="0"/>
              </a:rPr>
              <a:t>documento de especificación de requerimientos </a:t>
            </a:r>
            <a:r>
              <a:rPr lang="es-ES_tradnl" altLang="es-AR" sz="1200" dirty="0" smtClean="0">
                <a:latin typeface="Arial" charset="0"/>
              </a:rPr>
              <a:t>que modela el </a:t>
            </a:r>
            <a:r>
              <a:rPr lang="es-ES_tradnl" altLang="es-AR" sz="1200" b="1" dirty="0" smtClean="0">
                <a:latin typeface="Arial" charset="0"/>
              </a:rPr>
              <a:t>problema</a:t>
            </a:r>
            <a:r>
              <a:rPr lang="es-ES_tradnl" altLang="es-AR" sz="1200" dirty="0" smtClean="0">
                <a:latin typeface="Arial" charset="0"/>
              </a:rPr>
              <a:t> a resolver.</a:t>
            </a:r>
            <a:endParaRPr lang="es-AR" altLang="es-AR" sz="12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éxito del proceso está fuertemente ligado a la especificación de los requerimientos. 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9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A partir del documento de especificación de requerimientos el </a:t>
            </a:r>
            <a:r>
              <a:rPr lang="es-ES" altLang="es-AR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diseñador</a:t>
            </a:r>
            <a:r>
              <a:rPr lang="es-ES" altLang="es-AR" sz="12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" altLang="es-AR" sz="1200" dirty="0" smtClean="0">
                <a:latin typeface="Arial" charset="0"/>
              </a:rPr>
              <a:t>comienza a elaborar una solución que satisface los requerimientos.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resultado de la etapa  de diseño es un </a:t>
            </a:r>
            <a:r>
              <a:rPr lang="es-ES" altLang="es-AR" sz="1200" b="1" dirty="0" smtClean="0">
                <a:latin typeface="Arial" charset="0"/>
              </a:rPr>
              <a:t>documento</a:t>
            </a:r>
            <a:r>
              <a:rPr lang="es-ES" altLang="es-AR" sz="1200" dirty="0" smtClean="0">
                <a:latin typeface="Arial" charset="0"/>
              </a:rPr>
              <a:t> que describe los módulos que integrarán el sistema, sus interfaces y el modo en que se relacionan entre sí. También puede incluir algunos casos de prueba para la verificación.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7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A partir del diseño el </a:t>
            </a:r>
            <a:r>
              <a:rPr lang="es-ES" altLang="es-AR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programador</a:t>
            </a:r>
            <a:r>
              <a:rPr lang="es-ES" altLang="es-AR" sz="1200" b="1" u="sng" dirty="0" smtClean="0">
                <a:latin typeface="Arial" charset="0"/>
              </a:rPr>
              <a:t> </a:t>
            </a:r>
            <a:r>
              <a:rPr lang="es-ES" altLang="es-AR" sz="1200" dirty="0" smtClean="0">
                <a:latin typeface="Arial" charset="0"/>
              </a:rPr>
              <a:t>produce código en un </a:t>
            </a:r>
            <a:r>
              <a:rPr lang="es-ES" altLang="es-AR" sz="1200" b="1" dirty="0" smtClean="0">
                <a:latin typeface="Arial" charset="0"/>
              </a:rPr>
              <a:t>lenguaje de programación</a:t>
            </a:r>
            <a:r>
              <a:rPr lang="es-ES" altLang="es-AR" sz="1200" dirty="0" smtClean="0">
                <a:latin typeface="Arial" charset="0"/>
              </a:rPr>
              <a:t>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lenguaje de programación debe ser consistente con la metodología elegida.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La estructura del código debería mantener la estructura modular diseñada en la etapa anterior.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sistema implementado se </a:t>
            </a:r>
            <a:r>
              <a:rPr lang="es-ES" altLang="es-AR" sz="1200" b="1" dirty="0" smtClean="0">
                <a:latin typeface="Arial" charset="0"/>
              </a:rPr>
              <a:t>instala</a:t>
            </a:r>
            <a:r>
              <a:rPr lang="es-ES" altLang="es-AR" sz="1200" dirty="0" smtClean="0">
                <a:latin typeface="Arial" charset="0"/>
              </a:rPr>
              <a:t> para ser verificado.</a:t>
            </a:r>
            <a:r>
              <a:rPr lang="es-AR" altLang="es-AR" sz="1200" dirty="0" smtClean="0">
                <a:latin typeface="Arial" charset="0"/>
              </a:rPr>
              <a:t> </a:t>
            </a:r>
            <a:endParaRPr lang="es-ES" altLang="es-AR" sz="1200" dirty="0" smtClean="0">
              <a:latin typeface="Arial" charset="0"/>
            </a:endParaRP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93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</a:t>
            </a:r>
            <a:r>
              <a:rPr lang="es-ES" altLang="es-AR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responsable del </a:t>
            </a:r>
            <a:r>
              <a:rPr lang="es-ES" altLang="es-AR" sz="12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testing</a:t>
            </a:r>
            <a:r>
              <a:rPr lang="es-ES" altLang="es-AR" sz="1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" altLang="es-AR" sz="1200" dirty="0" smtClean="0">
                <a:latin typeface="Arial" charset="0"/>
              </a:rPr>
              <a:t>verifica la implementación respecto al documento de especificación de requerimientos. 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Los casos de prueba deberían ser diseñados cuidadosamente.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Una vez verificada la implementación se instala el sistema para su puesta en marcha y se </a:t>
            </a:r>
            <a:r>
              <a:rPr lang="es-ES" altLang="es-AR" sz="1200" b="1" dirty="0" smtClean="0">
                <a:latin typeface="Arial" charset="0"/>
              </a:rPr>
              <a:t>valida</a:t>
            </a:r>
            <a:r>
              <a:rPr lang="es-ES" altLang="es-AR" sz="1200" dirty="0" smtClean="0">
                <a:latin typeface="Arial" charset="0"/>
              </a:rPr>
              <a:t> que la necesidad, oportunidad o idea que dio origen al proyecto esté satisfecha..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02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Durante el ciclo de vida de un sistema de software las necesidades del usuario cambian y normalmente crecen.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s-ES" altLang="es-AR" sz="1200" dirty="0" smtClean="0">
                <a:latin typeface="Arial" charset="0"/>
              </a:rPr>
              <a:t>El </a:t>
            </a:r>
            <a:r>
              <a:rPr lang="es-ES" altLang="es-AR" sz="1200" b="1" dirty="0" smtClean="0">
                <a:latin typeface="Arial" charset="0"/>
              </a:rPr>
              <a:t>mantenimiento</a:t>
            </a:r>
            <a:r>
              <a:rPr lang="es-ES" altLang="es-AR" sz="1200" dirty="0" smtClean="0">
                <a:latin typeface="Arial" charset="0"/>
              </a:rPr>
              <a:t> involucra todos los cambios en el software que resultan de modificaciones en los requerimientos.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00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Una </a:t>
            </a:r>
            <a:r>
              <a:rPr lang="es-A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computadora</a:t>
            </a:r>
            <a:r>
              <a:rPr lang="es-AR" b="1" dirty="0" smtClean="0"/>
              <a:t> </a:t>
            </a:r>
            <a:r>
              <a:rPr lang="es-AR" dirty="0" smtClean="0"/>
              <a:t>es un </a:t>
            </a:r>
            <a:r>
              <a:rPr lang="es-AR" b="1" dirty="0" smtClean="0"/>
              <a:t>autómata</a:t>
            </a:r>
            <a:r>
              <a:rPr lang="es-AR" dirty="0" smtClean="0"/>
              <a:t> que puede </a:t>
            </a:r>
            <a:r>
              <a:rPr lang="es-AR" b="1" dirty="0" smtClean="0"/>
              <a:t>interpretar</a:t>
            </a:r>
            <a:r>
              <a:rPr lang="es-AR" dirty="0" smtClean="0"/>
              <a:t> y </a:t>
            </a:r>
            <a:r>
              <a:rPr lang="es-AR" b="1" dirty="0" smtClean="0"/>
              <a:t>ejecutar</a:t>
            </a:r>
            <a:r>
              <a:rPr lang="es-AR" dirty="0" smtClean="0"/>
              <a:t> </a:t>
            </a:r>
            <a:r>
              <a:rPr lang="es-AR" b="1" dirty="0" smtClean="0"/>
              <a:t>programas</a:t>
            </a:r>
            <a:r>
              <a:rPr lang="es-AR" dirty="0" smtClean="0"/>
              <a:t>.  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70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Una </a:t>
            </a:r>
            <a:r>
              <a:rPr lang="es-A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computadora</a:t>
            </a:r>
            <a:r>
              <a:rPr lang="es-AR" b="1" dirty="0" smtClean="0"/>
              <a:t> </a:t>
            </a:r>
            <a:r>
              <a:rPr lang="es-AR" dirty="0" smtClean="0"/>
              <a:t>es un </a:t>
            </a:r>
            <a:r>
              <a:rPr lang="es-AR" b="1" dirty="0" smtClean="0"/>
              <a:t>autómata</a:t>
            </a:r>
            <a:r>
              <a:rPr lang="es-AR" dirty="0" smtClean="0"/>
              <a:t> que puede </a:t>
            </a:r>
            <a:r>
              <a:rPr lang="es-AR" b="1" dirty="0" smtClean="0"/>
              <a:t>interpretar</a:t>
            </a:r>
            <a:r>
              <a:rPr lang="es-AR" dirty="0" smtClean="0"/>
              <a:t> y </a:t>
            </a:r>
            <a:r>
              <a:rPr lang="es-AR" b="1" dirty="0" smtClean="0"/>
              <a:t>ejecutar</a:t>
            </a:r>
            <a:r>
              <a:rPr lang="es-AR" dirty="0" smtClean="0"/>
              <a:t> </a:t>
            </a:r>
            <a:r>
              <a:rPr lang="es-AR" b="1" dirty="0" smtClean="0"/>
              <a:t>programas</a:t>
            </a:r>
            <a:r>
              <a:rPr lang="es-AR" dirty="0" smtClean="0"/>
              <a:t>.  </a:t>
            </a:r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66A49-6B1F-492D-884E-74B683FCCC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7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428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9" name="8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4876800"/>
            <a:ext cx="7696200" cy="1435119"/>
          </a:xfrm>
          <a:solidFill>
            <a:schemeClr val="tx2">
              <a:alpha val="50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38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6200" y="32368"/>
            <a:ext cx="5791200" cy="11430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7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4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Introducción a la Programación Orientada a Objetos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43BD-71E5-46FE-A724-5D4443A5068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600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s-ES" sz="3600" dirty="0" smtClean="0"/>
              <a:t>INTRODUCCIÓN A LA PROGRAMACIÓN ORIENTADA A OBJETOS</a:t>
            </a:r>
            <a:endParaRPr lang="en-US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5105400"/>
            <a:ext cx="7696200" cy="1435119"/>
          </a:xfrm>
          <a:solidFill>
            <a:schemeClr val="bg1">
              <a:alpha val="50000"/>
            </a:schemeClr>
          </a:solidFill>
          <a:ln>
            <a:noFill/>
          </a:ln>
        </p:spPr>
        <p:txBody>
          <a:bodyPr/>
          <a:lstStyle/>
          <a:p>
            <a:r>
              <a:rPr lang="es-ES" sz="2000" b="1" dirty="0" smtClean="0"/>
              <a:t>Sonia Rueda </a:t>
            </a:r>
            <a:endParaRPr lang="es-ES" sz="2000" b="1" dirty="0"/>
          </a:p>
          <a:p>
            <a:r>
              <a:rPr lang="es-ES" sz="2000" dirty="0"/>
              <a:t>Depto. de Ciencias e Ingeniería de la Computación</a:t>
            </a:r>
          </a:p>
          <a:p>
            <a:r>
              <a:rPr lang="es-ES" sz="2000" dirty="0"/>
              <a:t>Universidad Nacional del Sur, Bahía </a:t>
            </a:r>
            <a:r>
              <a:rPr lang="es-ES" sz="2000" dirty="0" smtClean="0"/>
              <a:t>Blanca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90800" y="4419600"/>
            <a:ext cx="40386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chemeClr val="tx2">
                    <a:lumMod val="75000"/>
                  </a:schemeClr>
                </a:solidFill>
              </a:rPr>
              <a:t>Objetos y Clases</a:t>
            </a:r>
            <a:endParaRPr lang="es-A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5113" y="1458754"/>
            <a:ext cx="4535487" cy="40011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endParaRPr lang="es-ES" altLang="es-AR" sz="2000" dirty="0">
              <a:latin typeface="Arial" charset="0"/>
            </a:endParaRPr>
          </a:p>
        </p:txBody>
      </p:sp>
      <p:pic>
        <p:nvPicPr>
          <p:cNvPr id="3074" name="Picture 2" descr="Resultado de imagen para white man computer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248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5113" y="1458754"/>
            <a:ext cx="4535487" cy="40011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endParaRPr lang="es-ES" altLang="es-AR" sz="2000" dirty="0">
              <a:latin typeface="Arial" charset="0"/>
            </a:endParaRPr>
          </a:p>
        </p:txBody>
      </p:sp>
      <p:pic>
        <p:nvPicPr>
          <p:cNvPr id="4098" name="Picture 2" descr="Resultado de imagen para white man computer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4290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811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5113" y="1458754"/>
            <a:ext cx="4535487" cy="40011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endParaRPr lang="es-ES" altLang="es-AR" sz="2000" dirty="0">
              <a:latin typeface="Arial" charset="0"/>
            </a:endParaRPr>
          </a:p>
        </p:txBody>
      </p:sp>
      <p:sp>
        <p:nvSpPr>
          <p:cNvPr id="3" name="AutoShape 2" descr="Resultado de imagen para white man chang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8" name="AutoShape 4" descr="Resultado de imagen para white man change 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9" name="AutoShape 6" descr="Resultado de imagen para white man change clip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610" y="4451183"/>
            <a:ext cx="3288491" cy="1765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2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METODOLOGÍAS Y LENGUAJES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El </a:t>
            </a:r>
            <a:r>
              <a:rPr lang="es-ES" altLang="es-AR" b="1" dirty="0">
                <a:solidFill>
                  <a:srgbClr val="0070C0"/>
                </a:solidFill>
                <a:cs typeface="Arial" charset="0"/>
              </a:rPr>
              <a:t>proceso de desarrollo de software 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requiere de la aplicación de una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metodología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 y algunas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herramientas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 consistentes con esa metodología. </a:t>
            </a:r>
          </a:p>
          <a:p>
            <a:pPr mar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Una </a:t>
            </a:r>
            <a:r>
              <a:rPr lang="es-ES" altLang="es-AR" b="1" dirty="0">
                <a:solidFill>
                  <a:srgbClr val="0070C0"/>
                </a:solidFill>
                <a:cs typeface="Arial" charset="0"/>
              </a:rPr>
              <a:t>metodología</a:t>
            </a:r>
            <a:r>
              <a:rPr lang="es-ES" altLang="es-AR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está formada por un conjunto de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métodos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,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técnicas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 y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estrategias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. 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Actualmente la metodología más difundida está integrada al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paradigma de programación orientada a objetos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mar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Las </a:t>
            </a:r>
            <a:r>
              <a:rPr lang="es-ES" altLang="es-AR" b="1" dirty="0">
                <a:solidFill>
                  <a:srgbClr val="0070C0"/>
                </a:solidFill>
                <a:cs typeface="Arial" charset="0"/>
              </a:rPr>
              <a:t>herramientas</a:t>
            </a:r>
            <a:r>
              <a:rPr lang="es-ES" altLang="es-AR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más importantes dentro del proceso de desarrollo de software son el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lenguaje de modelado 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y el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lenguaje de programación</a:t>
            </a:r>
            <a:r>
              <a:rPr lang="es-ES" altLang="es-AR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s-ES" altLang="es-AR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91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32368"/>
            <a:ext cx="6019800" cy="1143000"/>
          </a:xfrm>
        </p:spPr>
        <p:txBody>
          <a:bodyPr/>
          <a:lstStyle/>
          <a:p>
            <a:r>
              <a:rPr lang="es-ES_tradnl" dirty="0" smtClean="0"/>
              <a:t>LENGUAJE DE MODELADO Y LENGUAJE DE PROGRAMACIÓN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mar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dirty="0"/>
              <a:t>Un </a:t>
            </a:r>
            <a:r>
              <a:rPr lang="es-ES" b="1" dirty="0">
                <a:solidFill>
                  <a:srgbClr val="0070C0"/>
                </a:solidFill>
              </a:rPr>
              <a:t>lenguaje de modelado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/>
              <a:t>es una notación que permite especificar las partes esenciales de un sistema de software. 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El lenguaje de modelado más utilizado tanto en el ámbito académico como comercial es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UML</a:t>
            </a:r>
            <a:r>
              <a:rPr lang="es-ES" altLang="es-AR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s-ES" altLang="es-AR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3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9200" y="22098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 smtClean="0">
                <a:solidFill>
                  <a:srgbClr val="00B050"/>
                </a:solidFill>
              </a:rPr>
              <a:t>¿Qué es un lenguaje de programación?</a:t>
            </a:r>
            <a:endParaRPr lang="es-AR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10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" y="32368"/>
            <a:ext cx="6019800" cy="1143000"/>
          </a:xfrm>
        </p:spPr>
        <p:txBody>
          <a:bodyPr/>
          <a:lstStyle/>
          <a:p>
            <a:r>
              <a:rPr lang="es-ES_tradnl" dirty="0" smtClean="0"/>
              <a:t>LENGUAJE DE MODELADO Y LENGUAJE DE PROGRAMACIÓN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mar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dirty="0"/>
              <a:t>Un </a:t>
            </a:r>
            <a:r>
              <a:rPr lang="es-ES" b="1" dirty="0">
                <a:solidFill>
                  <a:srgbClr val="0070C0"/>
                </a:solidFill>
              </a:rPr>
              <a:t>lenguaje de modelado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/>
              <a:t>es una notación que permite especificar las partes esenciales de un sistema de software. 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El lenguaje de modelado más utilizado tanto en el ámbito académico como comercial es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UML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marL="1588" indent="0">
              <a:spcBef>
                <a:spcPts val="1200"/>
              </a:spcBef>
              <a:buNone/>
            </a:pPr>
            <a:r>
              <a:rPr lang="es-AR" dirty="0"/>
              <a:t>Un </a:t>
            </a:r>
            <a:r>
              <a:rPr lang="es-AR" b="1" dirty="0">
                <a:solidFill>
                  <a:srgbClr val="0070C0"/>
                </a:solidFill>
              </a:rPr>
              <a:t>lenguaje de programación </a:t>
            </a:r>
            <a:r>
              <a:rPr lang="es-AR" dirty="0"/>
              <a:t>es una </a:t>
            </a:r>
            <a:r>
              <a:rPr lang="es-AR" b="1" dirty="0"/>
              <a:t>notación formal </a:t>
            </a:r>
            <a:r>
              <a:rPr lang="es-AR" dirty="0"/>
              <a:t>con una </a:t>
            </a:r>
            <a:r>
              <a:rPr lang="es-AR" b="1" dirty="0"/>
              <a:t>sintaxis estricta </a:t>
            </a:r>
            <a:r>
              <a:rPr lang="es-AR" dirty="0"/>
              <a:t>y una </a:t>
            </a:r>
            <a:r>
              <a:rPr lang="es-AR" b="1" dirty="0"/>
              <a:t>semántica rigurosa</a:t>
            </a:r>
            <a:r>
              <a:rPr lang="es-AR" dirty="0"/>
              <a:t>, que puede ser interpretado y ejecutado por una </a:t>
            </a:r>
            <a:r>
              <a:rPr lang="es-AR" b="1" dirty="0"/>
              <a:t>computadora</a:t>
            </a:r>
            <a:r>
              <a:rPr lang="es-AR" dirty="0"/>
              <a:t>. 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b="1" dirty="0" smtClean="0">
                <a:solidFill>
                  <a:prstClr val="black"/>
                </a:solidFill>
                <a:cs typeface="Arial" charset="0"/>
              </a:rPr>
              <a:t>Java</a:t>
            </a:r>
            <a:r>
              <a:rPr lang="es-ES" altLang="es-AR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es uno de los lenguajes de programación más ampliamente difundidos dentro de la POO.</a:t>
            </a:r>
          </a:p>
          <a:p>
            <a:pPr marL="0" lvl="0" indent="0" fontAlgn="base">
              <a:spcBef>
                <a:spcPct val="30000"/>
              </a:spcBef>
              <a:spcAft>
                <a:spcPct val="0"/>
              </a:spcAft>
              <a:buNone/>
            </a:pP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Dos conceptos centrales tanto en la metodología como en las herramientas son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objeto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 y </a:t>
            </a:r>
            <a:r>
              <a:rPr lang="es-ES" altLang="es-AR" b="1" dirty="0">
                <a:solidFill>
                  <a:prstClr val="black"/>
                </a:solidFill>
                <a:cs typeface="Arial" charset="0"/>
              </a:rPr>
              <a:t>clase</a:t>
            </a:r>
            <a:r>
              <a:rPr lang="es-ES" altLang="es-AR" dirty="0">
                <a:solidFill>
                  <a:prstClr val="black"/>
                </a:solidFill>
                <a:cs typeface="Arial" charset="0"/>
              </a:rPr>
              <a:t>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3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DE ESTUDIO: </a:t>
            </a:r>
            <a:br>
              <a:rPr lang="es-ES_tradnl" dirty="0" smtClean="0"/>
            </a:br>
            <a:r>
              <a:rPr lang="es-ES_tradnl" dirty="0" smtClean="0"/>
              <a:t>GESTIÓN DE UN HOSPITAL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El Gobierno de la Provincia de Buenos Aires decide desarrollar un sistema de </a:t>
            </a:r>
            <a:r>
              <a:rPr lang="es-ES" i="1" dirty="0">
                <a:latin typeface="Calibri" panose="020F0502020204030204" pitchFamily="34" charset="0"/>
              </a:rPr>
              <a:t>g</a:t>
            </a:r>
            <a:r>
              <a:rPr lang="es-ES" i="1" dirty="0" smtClean="0">
                <a:latin typeface="Calibri" panose="020F0502020204030204" pitchFamily="34" charset="0"/>
              </a:rPr>
              <a:t>estión para los Hospitales bajo su jurisdicción. </a:t>
            </a:r>
            <a:endParaRPr lang="es-ES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El desarrollo del sistema incluye la revisión de los circuitos administrativos y operativos, para la gestión eficiente y racional de la salud, en el marco de la reglamentación y normas de calidad vigentes.</a:t>
            </a:r>
            <a:r>
              <a:rPr lang="es-AR" dirty="0">
                <a:latin typeface="Calibri" panose="020F0502020204030204" pitchFamily="34" charset="0"/>
              </a:rPr>
              <a:t> </a:t>
            </a:r>
            <a:endParaRPr lang="es-AR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AR" i="1" dirty="0" smtClean="0">
                <a:latin typeface="Calibri" panose="020F0502020204030204" pitchFamily="34" charset="0"/>
              </a:rPr>
              <a:t>El sistema va a estar conformado por tres </a:t>
            </a:r>
            <a:r>
              <a:rPr lang="es-AR" i="1" dirty="0" err="1" smtClean="0">
                <a:latin typeface="Calibri" panose="020F0502020204030204" pitchFamily="34" charset="0"/>
              </a:rPr>
              <a:t>susbsistemas</a:t>
            </a:r>
            <a:r>
              <a:rPr lang="es-AR" i="1" dirty="0" smtClean="0">
                <a:latin typeface="Calibri" panose="020F0502020204030204" pitchFamily="34" charset="0"/>
              </a:rPr>
              <a:t> relacionados:</a:t>
            </a:r>
          </a:p>
          <a:p>
            <a:r>
              <a:rPr lang="es-AR" i="1" dirty="0" smtClean="0">
                <a:latin typeface="Calibri" panose="020F0502020204030204" pitchFamily="34" charset="0"/>
              </a:rPr>
              <a:t>Gestión Administrativa</a:t>
            </a:r>
          </a:p>
          <a:p>
            <a:r>
              <a:rPr lang="es-AR" i="1" dirty="0" smtClean="0">
                <a:latin typeface="Calibri" panose="020F0502020204030204" pitchFamily="34" charset="0"/>
              </a:rPr>
              <a:t>Gestión Guardia e Internaciones</a:t>
            </a:r>
          </a:p>
          <a:p>
            <a:r>
              <a:rPr lang="es-AR" i="1" dirty="0" smtClean="0">
                <a:latin typeface="Calibri" panose="020F0502020204030204" pitchFamily="34" charset="0"/>
              </a:rPr>
              <a:t>Estadísticas</a:t>
            </a:r>
            <a:endParaRPr lang="es-ES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dirty="0"/>
          </a:p>
          <a:p>
            <a:endParaRPr lang="es-ES" i="1" u="sng" dirty="0" smtClean="0"/>
          </a:p>
          <a:p>
            <a:endParaRPr lang="es-ES" i="1" u="sng" dirty="0"/>
          </a:p>
          <a:p>
            <a:endParaRPr lang="es-ES" i="1" dirty="0" smtClean="0"/>
          </a:p>
          <a:p>
            <a:endParaRPr lang="es-ES" i="1" dirty="0"/>
          </a:p>
          <a:p>
            <a:endParaRPr lang="es-ES" i="1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DE ESTUDIO: </a:t>
            </a:r>
            <a:br>
              <a:rPr lang="es-ES_tradnl" dirty="0" smtClean="0"/>
            </a:br>
            <a:r>
              <a:rPr lang="es-ES_tradnl" dirty="0" smtClean="0"/>
              <a:t>GESTIÓN DE UN HOSPITAL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971974" y="6271405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12 Rectángulo redondeado"/>
          <p:cNvSpPr/>
          <p:nvPr/>
        </p:nvSpPr>
        <p:spPr>
          <a:xfrm>
            <a:off x="3335672" y="1600200"/>
            <a:ext cx="2379327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Sistema de Gestión del Hospital </a:t>
            </a:r>
            <a:endParaRPr lang="es-ES" b="1" dirty="0" smtClean="0"/>
          </a:p>
          <a:p>
            <a:pPr algn="ctr"/>
            <a:endParaRPr lang="es-E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4" y="4410061"/>
            <a:ext cx="1238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photos.gograph.com/thumbs/CSP/CSP811/k811403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141" y="3446510"/>
            <a:ext cx="11525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27" y="5236689"/>
            <a:ext cx="727746" cy="106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2024" y="4089448"/>
            <a:ext cx="1301750" cy="19526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5612" y="3460286"/>
            <a:ext cx="1352877" cy="189955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3794" y="4089448"/>
            <a:ext cx="1343025" cy="117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2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DE ESTUDIO: </a:t>
            </a:r>
            <a:br>
              <a:rPr lang="es-ES_tradnl" dirty="0" smtClean="0"/>
            </a:br>
            <a:r>
              <a:rPr lang="es-ES_tradnl" dirty="0" smtClean="0"/>
              <a:t>GESTIÓN DE UN HOSPITAL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Cada </a:t>
            </a:r>
            <a:r>
              <a:rPr lang="es-ES" b="1" i="1" dirty="0" smtClean="0">
                <a:latin typeface="Calibri" panose="020F0502020204030204" pitchFamily="34" charset="0"/>
              </a:rPr>
              <a:t>paciente</a:t>
            </a:r>
            <a:r>
              <a:rPr lang="es-ES" i="1" dirty="0" smtClean="0">
                <a:latin typeface="Calibri" panose="020F0502020204030204" pitchFamily="34" charset="0"/>
              </a:rPr>
              <a:t> es </a:t>
            </a:r>
            <a:r>
              <a:rPr lang="es-ES" i="1" dirty="0" smtClean="0">
                <a:latin typeface="Calibri" panose="020F0502020204030204" pitchFamily="34" charset="0"/>
              </a:rPr>
              <a:t>un </a:t>
            </a:r>
            <a:r>
              <a:rPr lang="es-ES" b="1" i="1" dirty="0" smtClean="0">
                <a:latin typeface="Calibri" panose="020F0502020204030204" pitchFamily="34" charset="0"/>
              </a:rPr>
              <a:t>objeto del problema</a:t>
            </a:r>
            <a:endParaRPr lang="es-ES" b="1" i="1" u="sng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dirty="0"/>
          </a:p>
          <a:p>
            <a:endParaRPr lang="es-ES" i="1" u="sng" dirty="0" smtClean="0"/>
          </a:p>
          <a:p>
            <a:endParaRPr lang="es-ES" i="1" u="sng" dirty="0"/>
          </a:p>
          <a:p>
            <a:endParaRPr lang="es-ES" i="1" dirty="0" smtClean="0"/>
          </a:p>
          <a:p>
            <a:endParaRPr lang="es-ES" i="1" dirty="0"/>
          </a:p>
          <a:p>
            <a:endParaRPr lang="es-ES" i="1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476501"/>
            <a:ext cx="1238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photos.gograph.com/thumbs/CSP/CSP811/k811403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295" y="2286000"/>
            <a:ext cx="11525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975" y="2509832"/>
            <a:ext cx="951767" cy="139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2 Marcador de contenido"/>
          <p:cNvSpPr txBox="1">
            <a:spLocks/>
          </p:cNvSpPr>
          <p:nvPr/>
        </p:nvSpPr>
        <p:spPr>
          <a:xfrm>
            <a:off x="533400" y="3981451"/>
            <a:ext cx="8229600" cy="22098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i="1" dirty="0" smtClean="0">
                <a:latin typeface="Calibri" panose="020F0502020204030204" pitchFamily="34" charset="0"/>
              </a:rPr>
              <a:t>Cada paciente tiene un</a:t>
            </a:r>
            <a:r>
              <a:rPr lang="es-ES" i="1" dirty="0" smtClean="0">
                <a:latin typeface="Calibri" panose="020F0502020204030204" pitchFamily="34" charset="0"/>
              </a:rPr>
              <a:t> </a:t>
            </a:r>
            <a:r>
              <a:rPr lang="es-ES" i="1" dirty="0" smtClean="0">
                <a:latin typeface="Calibri" panose="020F0502020204030204" pitchFamily="34" charset="0"/>
              </a:rPr>
              <a:t>nombre, </a:t>
            </a:r>
            <a:r>
              <a:rPr lang="es-ES" i="1" dirty="0" smtClean="0">
                <a:latin typeface="Calibri" panose="020F0502020204030204" pitchFamily="34" charset="0"/>
              </a:rPr>
              <a:t>una fecha </a:t>
            </a:r>
            <a:r>
              <a:rPr lang="es-ES" i="1" dirty="0" smtClean="0">
                <a:latin typeface="Calibri" panose="020F0502020204030204" pitchFamily="34" charset="0"/>
              </a:rPr>
              <a:t>de nacimiento, </a:t>
            </a:r>
            <a:r>
              <a:rPr lang="es-ES" i="1" dirty="0" smtClean="0">
                <a:latin typeface="Calibri" panose="020F0502020204030204" pitchFamily="34" charset="0"/>
              </a:rPr>
              <a:t>una obra </a:t>
            </a:r>
            <a:r>
              <a:rPr lang="es-ES" i="1" dirty="0" smtClean="0">
                <a:latin typeface="Calibri" panose="020F0502020204030204" pitchFamily="34" charset="0"/>
              </a:rPr>
              <a:t>social y </a:t>
            </a:r>
            <a:r>
              <a:rPr lang="es-ES" i="1" dirty="0" smtClean="0">
                <a:latin typeface="Calibri" panose="020F0502020204030204" pitchFamily="34" charset="0"/>
              </a:rPr>
              <a:t>una </a:t>
            </a:r>
            <a:r>
              <a:rPr lang="es-ES" i="1" dirty="0" smtClean="0">
                <a:latin typeface="Calibri" panose="020F0502020204030204" pitchFamily="34" charset="0"/>
              </a:rPr>
              <a:t>hoja de </a:t>
            </a:r>
            <a:r>
              <a:rPr lang="es-ES" i="1" dirty="0" smtClean="0">
                <a:latin typeface="Calibri" panose="020F0502020204030204" pitchFamily="34" charset="0"/>
              </a:rPr>
              <a:t>internación</a:t>
            </a:r>
            <a:r>
              <a:rPr lang="es-ES" i="1" dirty="0" smtClean="0">
                <a:latin typeface="Calibri" panose="020F0502020204030204" pitchFamily="34" charset="0"/>
              </a:rPr>
              <a:t>, estos son los </a:t>
            </a:r>
            <a:r>
              <a:rPr lang="es-ES" b="1" i="1" dirty="0" smtClean="0">
                <a:latin typeface="Calibri" panose="020F0502020204030204" pitchFamily="34" charset="0"/>
              </a:rPr>
              <a:t>atributos</a:t>
            </a:r>
            <a:r>
              <a:rPr lang="es-ES" i="1" dirty="0" smtClean="0">
                <a:latin typeface="Calibri" panose="020F0502020204030204" pitchFamily="34" charset="0"/>
              </a:rPr>
              <a:t> del objeto paciente. </a:t>
            </a:r>
            <a:endParaRPr lang="es-ES" i="1" dirty="0" smtClean="0">
              <a:latin typeface="Calibri" panose="020F050202020403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s-ES" i="1" dirty="0" smtClean="0">
                <a:latin typeface="Calibri" panose="020F0502020204030204" pitchFamily="34" charset="0"/>
              </a:rPr>
              <a:t>Un paciente se interna, se da de alta, se interviene quirúrgicamente, estas acciones definen el </a:t>
            </a:r>
            <a:r>
              <a:rPr lang="es-ES" b="1" i="1" dirty="0" smtClean="0">
                <a:latin typeface="Calibri" panose="020F0502020204030204" pitchFamily="34" charset="0"/>
              </a:rPr>
              <a:t>comportamiento</a:t>
            </a:r>
            <a:r>
              <a:rPr lang="es-ES" i="1" dirty="0" smtClean="0">
                <a:latin typeface="Calibri" panose="020F0502020204030204" pitchFamily="34" charset="0"/>
              </a:rPr>
              <a:t> del objeto paciente</a:t>
            </a:r>
            <a:r>
              <a:rPr lang="es-ES" i="1" dirty="0" smtClean="0"/>
              <a:t>.  </a:t>
            </a:r>
            <a:endParaRPr lang="es-ES" i="1" dirty="0" smtClean="0"/>
          </a:p>
          <a:p>
            <a:endParaRPr lang="es-ES" i="1" u="sng" dirty="0" smtClean="0"/>
          </a:p>
          <a:p>
            <a:endParaRPr lang="es-ES" i="1" u="sng" dirty="0" smtClean="0"/>
          </a:p>
          <a:p>
            <a:endParaRPr lang="es-ES" i="1" dirty="0" smtClean="0"/>
          </a:p>
          <a:p>
            <a:endParaRPr lang="es-ES" i="1" dirty="0" smtClean="0"/>
          </a:p>
          <a:p>
            <a:endParaRPr lang="es-ES" i="1" dirty="0" smtClean="0"/>
          </a:p>
        </p:txBody>
      </p:sp>
    </p:spTree>
    <p:extLst>
      <p:ext uri="{BB962C8B-B14F-4D97-AF65-F5344CB8AC3E}">
        <p14:creationId xmlns:p14="http://schemas.microsoft.com/office/powerpoint/2010/main" val="23982389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ESTA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r>
              <a:rPr lang="es-AR" sz="3600" dirty="0"/>
              <a:t>Problemas y soluciones</a:t>
            </a:r>
          </a:p>
          <a:p>
            <a:r>
              <a:rPr lang="es-AR" sz="3600" dirty="0"/>
              <a:t>El proceso de desarrollo de </a:t>
            </a:r>
            <a:r>
              <a:rPr lang="es-AR" sz="3600" b="1" dirty="0"/>
              <a:t>software</a:t>
            </a:r>
            <a:endParaRPr lang="es-AR" sz="3600" dirty="0"/>
          </a:p>
          <a:p>
            <a:r>
              <a:rPr lang="es-AR" sz="3600" dirty="0"/>
              <a:t>El concepto de </a:t>
            </a:r>
            <a:r>
              <a:rPr lang="es-AR" sz="3600" b="1" dirty="0"/>
              <a:t>objeto</a:t>
            </a:r>
            <a:endParaRPr lang="es-AR" sz="3600" dirty="0"/>
          </a:p>
          <a:p>
            <a:r>
              <a:rPr lang="es-AR" sz="3600" dirty="0"/>
              <a:t>El concepto de </a:t>
            </a:r>
            <a:r>
              <a:rPr lang="es-AR" sz="3600" b="1" dirty="0"/>
              <a:t>clase</a:t>
            </a:r>
            <a:endParaRPr lang="es-AR" sz="3600" dirty="0"/>
          </a:p>
          <a:p>
            <a:r>
              <a:rPr lang="es-AR" sz="3600" b="1" dirty="0"/>
              <a:t>Caso de estudio: Presión arterial</a:t>
            </a:r>
            <a:endParaRPr lang="es-AR" sz="3600" dirty="0"/>
          </a:p>
          <a:p>
            <a:pPr>
              <a:spcBef>
                <a:spcPts val="600"/>
              </a:spcBef>
            </a:pPr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4 Marcador de contenido"/>
          <p:cNvSpPr txBox="1">
            <a:spLocks/>
          </p:cNvSpPr>
          <p:nvPr/>
        </p:nvSpPr>
        <p:spPr>
          <a:xfrm>
            <a:off x="1524000" y="2590800"/>
            <a:ext cx="6096000" cy="2590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847148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DE ESTUDIO: </a:t>
            </a:r>
            <a:br>
              <a:rPr lang="es-ES_tradnl" dirty="0" smtClean="0"/>
            </a:br>
            <a:r>
              <a:rPr lang="es-ES_tradnl" dirty="0" smtClean="0"/>
              <a:t>GESTIÓN DE UN HOSPITAL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Cada </a:t>
            </a:r>
            <a:r>
              <a:rPr lang="es-ES" b="1" i="1" dirty="0" smtClean="0">
                <a:latin typeface="Calibri" panose="020F0502020204030204" pitchFamily="34" charset="0"/>
              </a:rPr>
              <a:t>hoja de internación </a:t>
            </a:r>
            <a:r>
              <a:rPr lang="es-ES" i="1" dirty="0" smtClean="0">
                <a:latin typeface="Calibri" panose="020F0502020204030204" pitchFamily="34" charset="0"/>
              </a:rPr>
              <a:t>también es un </a:t>
            </a:r>
            <a:r>
              <a:rPr lang="es-ES" b="1" i="1" dirty="0" smtClean="0">
                <a:latin typeface="Calibri" panose="020F0502020204030204" pitchFamily="34" charset="0"/>
              </a:rPr>
              <a:t>objeto </a:t>
            </a:r>
            <a:r>
              <a:rPr lang="es-ES" i="1" dirty="0" smtClean="0">
                <a:latin typeface="Calibri" panose="020F0502020204030204" pitchFamily="34" charset="0"/>
              </a:rPr>
              <a:t>que</a:t>
            </a:r>
            <a:r>
              <a:rPr lang="es-ES" b="1" i="1" dirty="0" smtClean="0">
                <a:latin typeface="Calibri" panose="020F0502020204030204" pitchFamily="34" charset="0"/>
              </a:rPr>
              <a:t> </a:t>
            </a:r>
            <a:r>
              <a:rPr lang="es-ES" i="1" dirty="0" smtClean="0">
                <a:latin typeface="Calibri" panose="020F0502020204030204" pitchFamily="34" charset="0"/>
              </a:rPr>
              <a:t>puede </a:t>
            </a:r>
            <a:r>
              <a:rPr lang="es-ES" i="1" u="sng" dirty="0" smtClean="0">
                <a:latin typeface="Calibri" panose="020F0502020204030204" pitchFamily="34" charset="0"/>
              </a:rPr>
              <a:t>modelarse</a:t>
            </a:r>
            <a:r>
              <a:rPr lang="es-ES" i="1" dirty="0" smtClean="0">
                <a:latin typeface="Calibri" panose="020F0502020204030204" pitchFamily="34" charset="0"/>
              </a:rPr>
              <a:t> a través de un </a:t>
            </a:r>
            <a:r>
              <a:rPr lang="es-ES" b="1" i="1" dirty="0" smtClean="0">
                <a:latin typeface="Calibri" panose="020F0502020204030204" pitchFamily="34" charset="0"/>
              </a:rPr>
              <a:t>conjunto de atributos</a:t>
            </a:r>
            <a:r>
              <a:rPr lang="es-ES" i="1" dirty="0" smtClean="0">
                <a:latin typeface="Calibri" panose="020F0502020204030204" pitchFamily="34" charset="0"/>
              </a:rPr>
              <a:t> y un </a:t>
            </a:r>
            <a:r>
              <a:rPr lang="es-ES" b="1" i="1" dirty="0" smtClean="0">
                <a:latin typeface="Calibri" panose="020F0502020204030204" pitchFamily="34" charset="0"/>
              </a:rPr>
              <a:t>comportamiento</a:t>
            </a:r>
            <a:r>
              <a:rPr lang="es-ES" i="1" dirty="0" smtClean="0">
                <a:latin typeface="Calibri" panose="020F0502020204030204" pitchFamily="34" charset="0"/>
              </a:rPr>
              <a:t>. </a:t>
            </a:r>
            <a:endParaRPr lang="es-ES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b="1" i="1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b="1" i="1" u="sng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b="1" i="1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b="1" i="1" u="sng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ES" b="1" i="1" u="sng" dirty="0" smtClean="0">
              <a:latin typeface="Calibri" panose="020F0502020204030204" pitchFamily="34" charset="0"/>
            </a:endParaRPr>
          </a:p>
          <a:p>
            <a:endParaRPr lang="es-ES" i="1" u="sng" dirty="0" smtClean="0"/>
          </a:p>
          <a:p>
            <a:endParaRPr lang="es-ES" i="1" u="sng" dirty="0"/>
          </a:p>
          <a:p>
            <a:endParaRPr lang="es-ES" i="1" dirty="0" smtClean="0"/>
          </a:p>
          <a:p>
            <a:endParaRPr lang="es-ES" i="1" dirty="0"/>
          </a:p>
          <a:p>
            <a:endParaRPr lang="es-ES" i="1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25" y="2133600"/>
            <a:ext cx="2571750" cy="385762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457200" y="26360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i="1" dirty="0">
                <a:latin typeface="Calibri" panose="020F0502020204030204" pitchFamily="34" charset="0"/>
              </a:rPr>
              <a:t>Los </a:t>
            </a:r>
            <a:r>
              <a:rPr lang="es-ES" sz="2400" b="1" i="1" dirty="0">
                <a:latin typeface="Calibri" panose="020F0502020204030204" pitchFamily="34" charset="0"/>
              </a:rPr>
              <a:t>atributos </a:t>
            </a:r>
            <a:r>
              <a:rPr lang="es-ES" sz="2400" i="1" dirty="0">
                <a:latin typeface="Calibri" panose="020F0502020204030204" pitchFamily="34" charset="0"/>
              </a:rPr>
              <a:t>que modelan a una hoja de internación incluye la los controles de signos vitales y los estudios de diagnóstico. </a:t>
            </a:r>
          </a:p>
          <a:p>
            <a:r>
              <a:rPr lang="es-ES" sz="2400" i="1" dirty="0">
                <a:latin typeface="Calibri" panose="020F0502020204030204" pitchFamily="34" charset="0"/>
              </a:rPr>
              <a:t>El </a:t>
            </a:r>
            <a:r>
              <a:rPr lang="es-ES" sz="2400" b="1" i="1" dirty="0">
                <a:latin typeface="Calibri" panose="020F0502020204030204" pitchFamily="34" charset="0"/>
              </a:rPr>
              <a:t>comportamiento</a:t>
            </a:r>
            <a:r>
              <a:rPr lang="es-ES" sz="2400" i="1" dirty="0">
                <a:latin typeface="Calibri" panose="020F0502020204030204" pitchFamily="34" charset="0"/>
              </a:rPr>
              <a:t> de una hoja de internación incluye operaciones para registrar controles y estudios.</a:t>
            </a:r>
          </a:p>
        </p:txBody>
      </p:sp>
    </p:spTree>
    <p:extLst>
      <p:ext uri="{BB962C8B-B14F-4D97-AF65-F5344CB8AC3E}">
        <p14:creationId xmlns:p14="http://schemas.microsoft.com/office/powerpoint/2010/main" val="2455467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DE ESTUDIO: </a:t>
            </a:r>
            <a:br>
              <a:rPr lang="es-ES_tradnl" dirty="0" smtClean="0"/>
            </a:br>
            <a:r>
              <a:rPr lang="es-ES_tradnl" dirty="0" smtClean="0"/>
              <a:t>GESTIÓN DE UN HOSPITAL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i="1" dirty="0">
                <a:latin typeface="Calibri" panose="020F0502020204030204" pitchFamily="34" charset="0"/>
              </a:rPr>
              <a:t>Cada </a:t>
            </a:r>
            <a:r>
              <a:rPr lang="es-ES" b="1" i="1" dirty="0">
                <a:latin typeface="Calibri" panose="020F0502020204030204" pitchFamily="34" charset="0"/>
              </a:rPr>
              <a:t>control de signos vitales </a:t>
            </a:r>
            <a:r>
              <a:rPr lang="es-ES" i="1" dirty="0">
                <a:latin typeface="Calibri" panose="020F0502020204030204" pitchFamily="34" charset="0"/>
              </a:rPr>
              <a:t>es también un </a:t>
            </a:r>
            <a:r>
              <a:rPr lang="es-ES" b="1" i="1" dirty="0">
                <a:latin typeface="Calibri" panose="020F0502020204030204" pitchFamily="34" charset="0"/>
              </a:rPr>
              <a:t>objeto </a:t>
            </a:r>
            <a:r>
              <a:rPr lang="es-ES" i="1" dirty="0">
                <a:latin typeface="Calibri" panose="020F0502020204030204" pitchFamily="34" charset="0"/>
              </a:rPr>
              <a:t>que</a:t>
            </a:r>
            <a:r>
              <a:rPr lang="es-ES" b="1" i="1" dirty="0">
                <a:latin typeface="Calibri" panose="020F0502020204030204" pitchFamily="34" charset="0"/>
              </a:rPr>
              <a:t> </a:t>
            </a:r>
            <a:r>
              <a:rPr lang="es-ES" i="1" dirty="0">
                <a:latin typeface="Calibri" panose="020F0502020204030204" pitchFamily="34" charset="0"/>
              </a:rPr>
              <a:t>puede </a:t>
            </a:r>
            <a:r>
              <a:rPr lang="es-ES" i="1" u="sng" dirty="0">
                <a:latin typeface="Calibri" panose="020F0502020204030204" pitchFamily="34" charset="0"/>
              </a:rPr>
              <a:t>modelarse</a:t>
            </a:r>
            <a:r>
              <a:rPr lang="es-ES" i="1" dirty="0">
                <a:latin typeface="Calibri" panose="020F0502020204030204" pitchFamily="34" charset="0"/>
              </a:rPr>
              <a:t> a través de un </a:t>
            </a:r>
            <a:r>
              <a:rPr lang="es-ES" b="1" i="1" dirty="0">
                <a:latin typeface="Calibri" panose="020F0502020204030204" pitchFamily="34" charset="0"/>
              </a:rPr>
              <a:t>conjunto de atributos</a:t>
            </a:r>
            <a:r>
              <a:rPr lang="es-ES" i="1" dirty="0">
                <a:latin typeface="Calibri" panose="020F0502020204030204" pitchFamily="34" charset="0"/>
              </a:rPr>
              <a:t> y un </a:t>
            </a:r>
            <a:r>
              <a:rPr lang="es-ES" b="1" i="1" dirty="0">
                <a:latin typeface="Calibri" panose="020F0502020204030204" pitchFamily="34" charset="0"/>
              </a:rPr>
              <a:t>comportamiento</a:t>
            </a:r>
            <a:r>
              <a:rPr lang="es-ES" i="1" dirty="0">
                <a:latin typeface="Calibri" panose="020F0502020204030204" pitchFamily="34" charset="0"/>
              </a:rPr>
              <a:t>. </a:t>
            </a:r>
            <a:endParaRPr lang="es-ES" b="1" i="1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i="1" dirty="0">
                <a:latin typeface="Calibri" panose="020F0502020204030204" pitchFamily="34" charset="0"/>
              </a:rPr>
              <a:t>Los </a:t>
            </a:r>
            <a:r>
              <a:rPr lang="es-ES" b="1" i="1" dirty="0">
                <a:latin typeface="Calibri" panose="020F0502020204030204" pitchFamily="34" charset="0"/>
              </a:rPr>
              <a:t>atributos </a:t>
            </a:r>
            <a:r>
              <a:rPr lang="es-ES" i="1" dirty="0">
                <a:latin typeface="Calibri" panose="020F0502020204030204" pitchFamily="34" charset="0"/>
              </a:rPr>
              <a:t>que modelan a un control de signos vitales son la temperatura corporal y la presión arterial. </a:t>
            </a:r>
            <a:endParaRPr lang="es-ES" i="1" dirty="0"/>
          </a:p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La </a:t>
            </a:r>
            <a:r>
              <a:rPr lang="es-ES" b="1" i="1" dirty="0" smtClean="0">
                <a:latin typeface="Calibri" panose="020F0502020204030204" pitchFamily="34" charset="0"/>
              </a:rPr>
              <a:t>presión arterial </a:t>
            </a:r>
            <a:r>
              <a:rPr lang="es-ES" i="1" dirty="0" smtClean="0">
                <a:latin typeface="Calibri" panose="020F0502020204030204" pitchFamily="34" charset="0"/>
              </a:rPr>
              <a:t>es también un </a:t>
            </a:r>
            <a:r>
              <a:rPr lang="es-ES" b="1" i="1" dirty="0" smtClean="0">
                <a:latin typeface="Calibri" panose="020F0502020204030204" pitchFamily="34" charset="0"/>
              </a:rPr>
              <a:t>objeto</a:t>
            </a:r>
            <a:r>
              <a:rPr lang="es-ES" i="1" dirty="0" smtClean="0">
                <a:latin typeface="Calibri" panose="020F0502020204030204" pitchFamily="34" charset="0"/>
              </a:rPr>
              <a:t> que puede </a:t>
            </a:r>
            <a:r>
              <a:rPr lang="es-ES" i="1" u="sng" dirty="0" smtClean="0">
                <a:latin typeface="Calibri" panose="020F0502020204030204" pitchFamily="34" charset="0"/>
              </a:rPr>
              <a:t>modelarse</a:t>
            </a:r>
            <a:r>
              <a:rPr lang="es-ES" i="1" dirty="0" smtClean="0">
                <a:latin typeface="Calibri" panose="020F0502020204030204" pitchFamily="34" charset="0"/>
              </a:rPr>
              <a:t> con dos atributos, máxima y mínima. Ambos valores son números enteros.</a:t>
            </a:r>
          </a:p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En la gestión de un hospital cada </a:t>
            </a:r>
            <a:r>
              <a:rPr lang="es-ES" b="1" i="1" dirty="0" smtClean="0">
                <a:latin typeface="Calibri" panose="020F0502020204030204" pitchFamily="34" charset="0"/>
              </a:rPr>
              <a:t>médico</a:t>
            </a:r>
            <a:r>
              <a:rPr lang="es-ES" i="1" dirty="0" smtClean="0">
                <a:latin typeface="Calibri" panose="020F0502020204030204" pitchFamily="34" charset="0"/>
              </a:rPr>
              <a:t> es un objeto, como lo es también cada </a:t>
            </a:r>
            <a:r>
              <a:rPr lang="es-ES" b="1" i="1" dirty="0" smtClean="0">
                <a:latin typeface="Calibri" panose="020F0502020204030204" pitchFamily="34" charset="0"/>
              </a:rPr>
              <a:t>enfermera</a:t>
            </a:r>
            <a:r>
              <a:rPr lang="es-ES" i="1" dirty="0" smtClean="0">
                <a:latin typeface="Calibri" panose="020F0502020204030204" pitchFamily="34" charset="0"/>
              </a:rPr>
              <a:t> que realiza un control de signos vitales y cada </a:t>
            </a:r>
            <a:r>
              <a:rPr lang="es-ES" b="1" i="1" dirty="0" err="1" smtClean="0">
                <a:latin typeface="Calibri" panose="020F0502020204030204" pitchFamily="34" charset="0"/>
              </a:rPr>
              <a:t>esfingomamómetro</a:t>
            </a:r>
            <a:r>
              <a:rPr lang="es-ES" i="1" dirty="0" smtClean="0">
                <a:latin typeface="Calibri" panose="020F0502020204030204" pitchFamily="34" charset="0"/>
              </a:rPr>
              <a:t> con el que se realiza la medición. </a:t>
            </a:r>
          </a:p>
          <a:p>
            <a:pPr marL="0" indent="0">
              <a:buNone/>
            </a:pPr>
            <a:endParaRPr lang="es-ES" i="1" u="sng" dirty="0"/>
          </a:p>
          <a:p>
            <a:endParaRPr lang="es-ES" i="1" dirty="0" smtClean="0"/>
          </a:p>
          <a:p>
            <a:endParaRPr lang="es-ES" i="1" dirty="0"/>
          </a:p>
          <a:p>
            <a:endParaRPr lang="es-ES" i="1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74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CONCEPTO DE OBJETO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s-ES" dirty="0"/>
              <a:t>Un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objeto del problema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/>
              <a:t>es una entidad, física o conceptual, que puede ser modelada a través de sus </a:t>
            </a:r>
            <a:r>
              <a:rPr lang="es-ES" b="1" dirty="0"/>
              <a:t>atributos </a:t>
            </a:r>
            <a:r>
              <a:rPr lang="es-ES" dirty="0"/>
              <a:t>y su </a:t>
            </a:r>
            <a:r>
              <a:rPr lang="es-ES" b="1" dirty="0"/>
              <a:t>comportamiento</a:t>
            </a:r>
            <a:r>
              <a:rPr lang="es-ES" dirty="0"/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Cada </a:t>
            </a:r>
            <a:r>
              <a:rPr lang="es-ES" b="1" dirty="0"/>
              <a:t>objeto del problema </a:t>
            </a:r>
            <a:r>
              <a:rPr lang="es-ES" dirty="0"/>
              <a:t>en ejecución quedará asociado a un</a:t>
            </a:r>
            <a:r>
              <a:rPr lang="es-ES" b="1" dirty="0"/>
              <a:t> objeto de software</a:t>
            </a:r>
            <a:r>
              <a:rPr lang="es-ES" dirty="0"/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Un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objeto de software </a:t>
            </a:r>
            <a:r>
              <a:rPr lang="es-ES" dirty="0"/>
              <a:t>es un </a:t>
            </a:r>
            <a:r>
              <a:rPr lang="es-ES" b="1" dirty="0"/>
              <a:t>modelo</a:t>
            </a:r>
            <a:r>
              <a:rPr lang="es-ES" dirty="0"/>
              <a:t>, una representación abstracta de un objeto del problema.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 smtClean="0"/>
              <a:t>Un </a:t>
            </a:r>
            <a:r>
              <a:rPr lang="es-ES" b="1" dirty="0"/>
              <a:t>objeto de software </a:t>
            </a:r>
            <a:r>
              <a:rPr lang="es-ES" dirty="0" smtClean="0"/>
              <a:t>tiene </a:t>
            </a:r>
            <a:r>
              <a:rPr lang="es-ES" dirty="0"/>
              <a:t>una </a:t>
            </a:r>
            <a:r>
              <a:rPr lang="es-ES" b="1" dirty="0"/>
              <a:t>identidad </a:t>
            </a:r>
            <a:r>
              <a:rPr lang="es-ES" dirty="0"/>
              <a:t>y mantiene los valores de los atributos en su </a:t>
            </a:r>
            <a:r>
              <a:rPr lang="es-ES" b="1" dirty="0"/>
              <a:t>estado interno.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El </a:t>
            </a:r>
            <a:r>
              <a:rPr lang="es-ES" b="1" dirty="0"/>
              <a:t>comportamiento</a:t>
            </a:r>
            <a:r>
              <a:rPr lang="es-ES" dirty="0"/>
              <a:t> queda determinado por un conjunto de </a:t>
            </a:r>
            <a:r>
              <a:rPr lang="es-ES" b="1" dirty="0"/>
              <a:t>servicios</a:t>
            </a:r>
            <a:r>
              <a:rPr lang="es-ES" dirty="0"/>
              <a:t> y un conjunto de </a:t>
            </a:r>
            <a:r>
              <a:rPr lang="es-ES" b="1" dirty="0"/>
              <a:t>responsabilidades</a:t>
            </a:r>
            <a:r>
              <a:rPr lang="es-ES" dirty="0"/>
              <a:t>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47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CONCEPTO DE OBJETO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7848600" cy="472440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ea typeface="Batang"/>
                <a:cs typeface="Times New Roman"/>
              </a:rPr>
              <a:t>La palabra </a:t>
            </a:r>
            <a:r>
              <a:rPr lang="es-ES" b="1" dirty="0">
                <a:solidFill>
                  <a:srgbClr val="0070C0"/>
                </a:solidFill>
                <a:ea typeface="Batang"/>
                <a:cs typeface="Times New Roman"/>
              </a:rPr>
              <a:t>objeto</a:t>
            </a:r>
            <a:r>
              <a:rPr lang="es-ES" dirty="0">
                <a:solidFill>
                  <a:srgbClr val="0070C0"/>
                </a:solidFill>
                <a:ea typeface="Batang"/>
                <a:cs typeface="Times New Roman"/>
              </a:rPr>
              <a:t> </a:t>
            </a:r>
            <a:r>
              <a:rPr lang="es-ES" dirty="0">
                <a:ea typeface="Batang"/>
                <a:cs typeface="Times New Roman"/>
              </a:rPr>
              <a:t>se utiliza entonces para referirse </a:t>
            </a:r>
            <a:r>
              <a:rPr lang="es-ES" dirty="0" smtClean="0">
                <a:ea typeface="Batang"/>
                <a:cs typeface="Times New Roman"/>
              </a:rPr>
              <a:t>a:</a:t>
            </a:r>
            <a:endParaRPr lang="es-AR" dirty="0" smtClean="0">
              <a:ea typeface="Batang"/>
              <a:cs typeface="Times New Roman"/>
            </a:endParaRPr>
          </a:p>
          <a:p>
            <a:pPr marL="357188" lvl="1" indent="-2778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>
                <a:ea typeface="Batang"/>
                <a:cs typeface="Times New Roman"/>
              </a:rPr>
              <a:t>Los </a:t>
            </a:r>
            <a:r>
              <a:rPr lang="es-ES" sz="2400" b="1" dirty="0">
                <a:ea typeface="Batang"/>
                <a:cs typeface="Times New Roman"/>
              </a:rPr>
              <a:t>objetos del problema</a:t>
            </a:r>
            <a:r>
              <a:rPr lang="es-ES" sz="2400" dirty="0">
                <a:ea typeface="Batang"/>
                <a:cs typeface="Times New Roman"/>
              </a:rPr>
              <a:t>, es decir, las entidades identificadas en las etapas de desarrollo de requerimientos y </a:t>
            </a:r>
            <a:r>
              <a:rPr lang="es-ES" sz="2400" dirty="0" smtClean="0">
                <a:ea typeface="Batang"/>
                <a:cs typeface="Times New Roman"/>
              </a:rPr>
              <a:t>diseño.</a:t>
            </a:r>
            <a:endParaRPr lang="es-AR" sz="2400" dirty="0" smtClean="0">
              <a:ea typeface="Batang"/>
              <a:cs typeface="Times New Roman"/>
            </a:endParaRPr>
          </a:p>
          <a:p>
            <a:pPr marL="357188" lvl="1" indent="-2778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dirty="0" smtClean="0">
                <a:ea typeface="Batang"/>
                <a:cs typeface="Times New Roman"/>
              </a:rPr>
              <a:t>Los </a:t>
            </a:r>
            <a:r>
              <a:rPr lang="es-ES" sz="2400" b="1" dirty="0">
                <a:ea typeface="Batang"/>
                <a:cs typeface="Times New Roman"/>
              </a:rPr>
              <a:t>objetos de software</a:t>
            </a:r>
            <a:r>
              <a:rPr lang="es-ES" sz="2400" dirty="0">
                <a:ea typeface="Batang"/>
                <a:cs typeface="Times New Roman"/>
              </a:rPr>
              <a:t>, esto es, las representaciones que modelan </a:t>
            </a:r>
            <a:r>
              <a:rPr lang="es-ES" sz="2400" b="1" dirty="0">
                <a:ea typeface="Batang"/>
                <a:cs typeface="Times New Roman"/>
              </a:rPr>
              <a:t>en ejecución </a:t>
            </a:r>
            <a:r>
              <a:rPr lang="es-ES" sz="2400" dirty="0">
                <a:ea typeface="Batang"/>
                <a:cs typeface="Times New Roman"/>
              </a:rPr>
              <a:t>a las entidades del </a:t>
            </a:r>
            <a:r>
              <a:rPr lang="es-ES" sz="2400" dirty="0" smtClean="0">
                <a:ea typeface="Batang"/>
                <a:cs typeface="Times New Roman"/>
              </a:rPr>
              <a:t>problema.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914400" y="4385320"/>
            <a:ext cx="7772400" cy="7200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OBJETOS</a:t>
            </a:r>
          </a:p>
          <a:p>
            <a:pPr algn="ctr"/>
            <a:r>
              <a:rPr lang="en-US" sz="2000" b="1" smtClean="0"/>
              <a:t>DE PROBLEMA</a:t>
            </a:r>
            <a:endParaRPr lang="es-AR" sz="2000" b="1" dirty="0"/>
          </a:p>
        </p:txBody>
      </p:sp>
      <p:sp>
        <p:nvSpPr>
          <p:cNvPr id="7" name="38 Flecha arriba y abajo"/>
          <p:cNvSpPr/>
          <p:nvPr/>
        </p:nvSpPr>
        <p:spPr>
          <a:xfrm>
            <a:off x="1700211" y="5087815"/>
            <a:ext cx="333375" cy="609600"/>
          </a:xfrm>
          <a:prstGeom prst="upDownArrow">
            <a:avLst>
              <a:gd name="adj1" fmla="val 35689"/>
              <a:gd name="adj2" fmla="val 50000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/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6096000" y="4502550"/>
            <a:ext cx="2362200" cy="49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AR" sz="2400" b="1" dirty="0" smtClean="0">
                <a:effectLst/>
                <a:latin typeface="Calibri"/>
                <a:ea typeface="Batang"/>
                <a:cs typeface="Times New Roman"/>
              </a:rPr>
              <a:t>Comportamiento</a:t>
            </a:r>
            <a:endParaRPr lang="es-AR" sz="2400" b="1" dirty="0">
              <a:effectLst/>
              <a:latin typeface="Calibri"/>
              <a:ea typeface="Batang"/>
              <a:cs typeface="Times New Roman"/>
            </a:endParaRPr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1002323" y="4502550"/>
            <a:ext cx="2362200" cy="49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AR" sz="2400" b="1" dirty="0" smtClean="0">
                <a:latin typeface="Calibri"/>
                <a:ea typeface="Batang"/>
                <a:cs typeface="Times New Roman"/>
              </a:rPr>
              <a:t>Atributos</a:t>
            </a:r>
            <a:endParaRPr lang="es-AR" sz="2400" b="1" dirty="0">
              <a:effectLst/>
              <a:latin typeface="Calibri"/>
              <a:ea typeface="Batang"/>
              <a:cs typeface="Times New Roman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14400" y="5714999"/>
            <a:ext cx="7772400" cy="69574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OBJETOS</a:t>
            </a:r>
          </a:p>
          <a:p>
            <a:pPr algn="ctr"/>
            <a:r>
              <a:rPr lang="en-US" sz="2000" b="1" dirty="0" smtClean="0"/>
              <a:t>DE SOFTWARE</a:t>
            </a:r>
            <a:endParaRPr lang="es-AR" sz="2000" b="1" dirty="0"/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6096000" y="5867399"/>
            <a:ext cx="2362200" cy="4671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AR" sz="2400" b="1" dirty="0" smtClean="0">
                <a:effectLst/>
                <a:latin typeface="Calibri"/>
                <a:ea typeface="Batang"/>
                <a:cs typeface="Times New Roman"/>
              </a:rPr>
              <a:t>Servicios</a:t>
            </a:r>
            <a:endParaRPr lang="es-AR" sz="2400" b="1" dirty="0">
              <a:effectLst/>
              <a:latin typeface="Calibri"/>
              <a:ea typeface="Batang"/>
              <a:cs typeface="Times New Roman"/>
            </a:endParaRP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990600" y="5867399"/>
            <a:ext cx="2362200" cy="467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libri"/>
                <a:ea typeface="Batang"/>
                <a:cs typeface="Times New Roman"/>
              </a:rPr>
              <a:t>Estado</a:t>
            </a:r>
            <a:r>
              <a:rPr lang="es-AR" sz="2400" b="1" dirty="0">
                <a:latin typeface="Calibri"/>
                <a:ea typeface="Batang"/>
                <a:cs typeface="Times New Roman"/>
              </a:rPr>
              <a:t> </a:t>
            </a:r>
            <a:r>
              <a:rPr lang="es-AR" sz="2400" b="1" dirty="0" smtClean="0">
                <a:latin typeface="Calibri"/>
                <a:ea typeface="Batang"/>
                <a:cs typeface="Times New Roman"/>
              </a:rPr>
              <a:t>Interno</a:t>
            </a:r>
            <a:endParaRPr lang="en-US" sz="2400" b="1" dirty="0" smtClean="0">
              <a:latin typeface="Calibri"/>
              <a:ea typeface="Batang"/>
              <a:cs typeface="Times New Roman"/>
            </a:endParaRPr>
          </a:p>
        </p:txBody>
      </p:sp>
      <p:sp>
        <p:nvSpPr>
          <p:cNvPr id="13" name="38 Flecha arriba y abajo"/>
          <p:cNvSpPr/>
          <p:nvPr/>
        </p:nvSpPr>
        <p:spPr>
          <a:xfrm>
            <a:off x="7110412" y="5105400"/>
            <a:ext cx="333375" cy="609600"/>
          </a:xfrm>
          <a:prstGeom prst="upDownArrow">
            <a:avLst>
              <a:gd name="adj1" fmla="val 35689"/>
              <a:gd name="adj2" fmla="val 50000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7261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CONCEPTO DE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s-ES" dirty="0"/>
              <a:t>Los objetos del problema pueden agruparse en </a:t>
            </a:r>
            <a:r>
              <a:rPr lang="es-ES" b="1" dirty="0">
                <a:solidFill>
                  <a:srgbClr val="0070C0"/>
                </a:solidFill>
              </a:rPr>
              <a:t>clases</a:t>
            </a:r>
            <a:r>
              <a:rPr lang="es-ES" b="1" dirty="0"/>
              <a:t> </a:t>
            </a:r>
            <a:r>
              <a:rPr lang="es-ES" dirty="0"/>
              <a:t>de acuerdo a sus </a:t>
            </a:r>
            <a:r>
              <a:rPr lang="es-ES" b="1" dirty="0"/>
              <a:t>atributos</a:t>
            </a:r>
            <a:r>
              <a:rPr lang="es-ES" dirty="0"/>
              <a:t> y </a:t>
            </a:r>
            <a:r>
              <a:rPr lang="es-ES" b="1" dirty="0"/>
              <a:t>comportamiento</a:t>
            </a:r>
            <a:r>
              <a:rPr lang="es-ES" dirty="0"/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Todos los objetos de una </a:t>
            </a:r>
            <a:r>
              <a:rPr lang="es-ES" dirty="0" smtClean="0"/>
              <a:t>clase </a:t>
            </a:r>
            <a:r>
              <a:rPr lang="es-ES" dirty="0"/>
              <a:t>van a estar </a:t>
            </a:r>
            <a:r>
              <a:rPr lang="es-ES" dirty="0" smtClean="0"/>
              <a:t>modelados por un mismo </a:t>
            </a:r>
            <a:r>
              <a:rPr lang="es-ES" b="1" dirty="0" smtClean="0"/>
              <a:t>conjunto de </a:t>
            </a:r>
            <a:r>
              <a:rPr lang="es-ES" b="1" dirty="0"/>
              <a:t>atributos </a:t>
            </a:r>
            <a:r>
              <a:rPr lang="es-ES_tradnl" dirty="0"/>
              <a:t>y </a:t>
            </a:r>
            <a:r>
              <a:rPr lang="es-ES_tradnl" dirty="0" smtClean="0"/>
              <a:t>un mismo </a:t>
            </a:r>
            <a:r>
              <a:rPr lang="es-ES_tradnl" b="1" dirty="0" smtClean="0"/>
              <a:t>comportamiento</a:t>
            </a:r>
            <a:r>
              <a:rPr lang="es-ES_tradnl" dirty="0" smtClean="0"/>
              <a:t>. </a:t>
            </a:r>
            <a:endParaRPr lang="es-ES_tradnl" dirty="0"/>
          </a:p>
          <a:p>
            <a:pPr marL="0" indent="0">
              <a:spcBef>
                <a:spcPts val="600"/>
              </a:spcBef>
              <a:buNone/>
            </a:pPr>
            <a:r>
              <a:rPr lang="es-ES" dirty="0" smtClean="0"/>
              <a:t>Desde el punto de vista del </a:t>
            </a:r>
            <a:r>
              <a:rPr lang="es-ES" u="sng" dirty="0" smtClean="0"/>
              <a:t>diseño</a:t>
            </a:r>
            <a:r>
              <a:rPr lang="es-ES" dirty="0" smtClean="0"/>
              <a:t> una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clase</a:t>
            </a:r>
            <a:r>
              <a:rPr lang="es-ES" dirty="0"/>
              <a:t> es un </a:t>
            </a:r>
            <a:r>
              <a:rPr lang="es-ES" b="1" dirty="0"/>
              <a:t>patrón</a:t>
            </a:r>
            <a:r>
              <a:rPr lang="es-ES" dirty="0"/>
              <a:t> que establece los atributos y el comportamiento de un conjunto de </a:t>
            </a:r>
            <a:r>
              <a:rPr lang="es-ES" dirty="0" smtClean="0"/>
              <a:t>objetos.</a:t>
            </a:r>
            <a:r>
              <a:rPr lang="es-ES" dirty="0"/>
              <a:t> </a:t>
            </a:r>
            <a:endParaRPr lang="es-E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s-ES" dirty="0" smtClean="0"/>
              <a:t>Un </a:t>
            </a:r>
            <a:r>
              <a:rPr lang="es-ES" dirty="0"/>
              <a:t>sistema de mediana escala puede modelarse a través de cientos o incluso miles de clases relacionadas entre sí. </a:t>
            </a:r>
            <a:endParaRPr lang="es-AR" dirty="0"/>
          </a:p>
          <a:p>
            <a:pPr marL="0" indent="0">
              <a:spcBef>
                <a:spcPts val="600"/>
              </a:spcBef>
              <a:buNone/>
            </a:pPr>
            <a:endParaRPr lang="es-ES" dirty="0" smtClean="0">
              <a:solidFill>
                <a:srgbClr val="00B05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62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DIAGRAMA DE UNA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8147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En la etapa de </a:t>
            </a:r>
            <a:r>
              <a:rPr lang="es-ES" u="sng" dirty="0" smtClean="0"/>
              <a:t>diseño</a:t>
            </a:r>
            <a:r>
              <a:rPr lang="es-ES" dirty="0" smtClean="0"/>
              <a:t> cada clase se modela mediante un </a:t>
            </a:r>
            <a:r>
              <a:rPr lang="es-ES" b="1" dirty="0" smtClean="0"/>
              <a:t>diagrama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533400" y="2338754"/>
            <a:ext cx="3124200" cy="2667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>
                <a:solidFill>
                  <a:schemeClr val="tx1"/>
                </a:solidFill>
              </a:rPr>
              <a:t>Nombre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Atributos </a:t>
            </a:r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s-E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Constructores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Comandos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Consultas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_tradnl" sz="2400" dirty="0">
                <a:solidFill>
                  <a:schemeClr val="tx1"/>
                </a:solidFill>
              </a:rPr>
              <a:t>Responsabilidades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533400" y="2719754"/>
            <a:ext cx="312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41867" y="3481754"/>
            <a:ext cx="312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41867" y="4565488"/>
            <a:ext cx="312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Marcador de contenido"/>
          <p:cNvSpPr txBox="1">
            <a:spLocks/>
          </p:cNvSpPr>
          <p:nvPr/>
        </p:nvSpPr>
        <p:spPr>
          <a:xfrm>
            <a:off x="3886200" y="3481754"/>
            <a:ext cx="4419600" cy="1131277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Los </a:t>
            </a:r>
            <a:r>
              <a:rPr lang="en-US" dirty="0" err="1" smtClean="0"/>
              <a:t>servicios</a:t>
            </a:r>
            <a:r>
              <a:rPr lang="en-US" dirty="0" smtClean="0"/>
              <a:t> </a:t>
            </a:r>
            <a:r>
              <a:rPr lang="en-US" dirty="0" err="1" smtClean="0"/>
              <a:t>provistos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clase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b="1" dirty="0" err="1"/>
              <a:t>c</a:t>
            </a:r>
            <a:r>
              <a:rPr lang="en-US" b="1" dirty="0" err="1" smtClean="0"/>
              <a:t>onstructores</a:t>
            </a:r>
            <a:r>
              <a:rPr lang="en-US" dirty="0" smtClean="0"/>
              <a:t>, </a:t>
            </a:r>
            <a:r>
              <a:rPr lang="en-US" b="1" dirty="0" err="1" smtClean="0"/>
              <a:t>comandos</a:t>
            </a:r>
            <a:r>
              <a:rPr lang="en-US" dirty="0" smtClean="0"/>
              <a:t> o </a:t>
            </a:r>
            <a:r>
              <a:rPr lang="en-US" b="1" dirty="0" err="1" smtClean="0"/>
              <a:t>consultas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547728" y="5105400"/>
            <a:ext cx="7605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El diagrama puede incluir </a:t>
            </a:r>
            <a:r>
              <a:rPr lang="es-ES" sz="2400" b="1" dirty="0"/>
              <a:t>notas</a:t>
            </a:r>
            <a:r>
              <a:rPr lang="es-ES" sz="2400" dirty="0"/>
              <a:t> o </a:t>
            </a:r>
            <a:r>
              <a:rPr lang="es-ES" sz="2400" b="1" dirty="0"/>
              <a:t>comentarios</a:t>
            </a:r>
            <a:r>
              <a:rPr lang="es-ES" sz="2400" dirty="0"/>
              <a:t> que describen </a:t>
            </a:r>
            <a:r>
              <a:rPr lang="es-ES" sz="2400" b="1" dirty="0"/>
              <a:t>restricciones</a:t>
            </a:r>
            <a:r>
              <a:rPr lang="es-ES" sz="2400" dirty="0"/>
              <a:t> o la </a:t>
            </a:r>
            <a:r>
              <a:rPr lang="es-ES" sz="2400" b="1" dirty="0"/>
              <a:t>funcionalidad </a:t>
            </a:r>
            <a:r>
              <a:rPr lang="es-ES" sz="2400" dirty="0"/>
              <a:t>de los </a:t>
            </a:r>
            <a:r>
              <a:rPr lang="es-ES" sz="2400" dirty="0" smtClean="0"/>
              <a:t>servicios.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4828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DIAGRAMA DE UNA CLASE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533400" y="2362200"/>
            <a:ext cx="3733800" cy="28194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Paciente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n</a:t>
            </a:r>
            <a:r>
              <a:rPr lang="es-ES" sz="2400" dirty="0" smtClean="0">
                <a:solidFill>
                  <a:schemeClr val="tx1"/>
                </a:solidFill>
              </a:rPr>
              <a:t>ombre</a:t>
            </a: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OS</a:t>
            </a: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f</a:t>
            </a:r>
            <a:r>
              <a:rPr lang="es-ES" sz="2400" dirty="0" smtClean="0">
                <a:solidFill>
                  <a:schemeClr val="tx1"/>
                </a:solidFill>
              </a:rPr>
              <a:t>echa de nacimiento </a:t>
            </a:r>
          </a:p>
          <a:p>
            <a:pPr fontAlgn="t"/>
            <a:r>
              <a:rPr lang="es-AR" sz="2400" dirty="0" smtClean="0">
                <a:solidFill>
                  <a:schemeClr val="tx1"/>
                </a:solidFill>
              </a:rPr>
              <a:t>Paciente()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cambiarOS</a:t>
            </a:r>
            <a:r>
              <a:rPr lang="es-ES" sz="2400" dirty="0" smtClean="0">
                <a:solidFill>
                  <a:schemeClr val="tx1"/>
                </a:solidFill>
              </a:rPr>
              <a:t>()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AR" sz="2400" dirty="0" err="1" smtClean="0">
                <a:solidFill>
                  <a:schemeClr val="tx1"/>
                </a:solidFill>
              </a:rPr>
              <a:t>obtenerEdad</a:t>
            </a:r>
            <a:r>
              <a:rPr lang="es-AR" sz="2400" dirty="0" smtClean="0">
                <a:solidFill>
                  <a:schemeClr val="tx1"/>
                </a:solidFill>
              </a:rPr>
              <a:t>() entero</a:t>
            </a: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533400" y="27432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33400" y="38100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33400" y="41910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727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CÓDIGO DE UNA CLASE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4953000" y="2461846"/>
            <a:ext cx="3505200" cy="258532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s-A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A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Paciente {</a:t>
            </a:r>
          </a:p>
          <a:p>
            <a:endParaRPr lang="es-A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A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s-A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4267200" y="3476084"/>
            <a:ext cx="685800" cy="556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506698" y="1447800"/>
            <a:ext cx="7951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En la etapa de </a:t>
            </a:r>
            <a:r>
              <a:rPr lang="es-ES" sz="2400" u="sng" dirty="0"/>
              <a:t>implementación</a:t>
            </a:r>
            <a:r>
              <a:rPr lang="es-ES" sz="2400" dirty="0"/>
              <a:t> cada clase es una unidad de código: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06698" y="5257800"/>
            <a:ext cx="79515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Así, cada clase </a:t>
            </a:r>
            <a:r>
              <a:rPr lang="es-ES" sz="2400" b="1" dirty="0" smtClean="0"/>
              <a:t>modelada</a:t>
            </a:r>
            <a:r>
              <a:rPr lang="es-ES" sz="2400" dirty="0" smtClean="0"/>
              <a:t> en lenguaje de modelado va a corresponderse a una clase </a:t>
            </a:r>
            <a:r>
              <a:rPr lang="es-ES" sz="2400" b="1" dirty="0" smtClean="0"/>
              <a:t>implementada</a:t>
            </a:r>
            <a:r>
              <a:rPr lang="es-ES" sz="2400" dirty="0" smtClean="0"/>
              <a:t> en lenguaje de programación. </a:t>
            </a:r>
            <a:endParaRPr lang="es-ES" sz="2400" dirty="0"/>
          </a:p>
        </p:txBody>
      </p:sp>
      <p:sp>
        <p:nvSpPr>
          <p:cNvPr id="19" name="9 Rectángulo"/>
          <p:cNvSpPr/>
          <p:nvPr/>
        </p:nvSpPr>
        <p:spPr>
          <a:xfrm>
            <a:off x="533400" y="2362200"/>
            <a:ext cx="3733800" cy="28194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Paciente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n</a:t>
            </a:r>
            <a:r>
              <a:rPr lang="es-ES" sz="2400" dirty="0" smtClean="0">
                <a:solidFill>
                  <a:schemeClr val="tx1"/>
                </a:solidFill>
              </a:rPr>
              <a:t>ombre</a:t>
            </a: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OS</a:t>
            </a:r>
          </a:p>
          <a:p>
            <a:pPr fontAlgn="t"/>
            <a:r>
              <a:rPr lang="es-ES" sz="2400" dirty="0">
                <a:solidFill>
                  <a:schemeClr val="tx1"/>
                </a:solidFill>
              </a:rPr>
              <a:t>f</a:t>
            </a:r>
            <a:r>
              <a:rPr lang="es-ES" sz="2400" dirty="0" smtClean="0">
                <a:solidFill>
                  <a:schemeClr val="tx1"/>
                </a:solidFill>
              </a:rPr>
              <a:t>echa de nacimiento </a:t>
            </a:r>
          </a:p>
          <a:p>
            <a:pPr fontAlgn="t"/>
            <a:r>
              <a:rPr lang="es-AR" sz="2400" dirty="0" smtClean="0">
                <a:solidFill>
                  <a:schemeClr val="tx1"/>
                </a:solidFill>
              </a:rPr>
              <a:t>Paciente()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cambiarOS</a:t>
            </a:r>
            <a:r>
              <a:rPr lang="es-ES" sz="2400" dirty="0" smtClean="0">
                <a:solidFill>
                  <a:schemeClr val="tx1"/>
                </a:solidFill>
              </a:rPr>
              <a:t>()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AR" sz="2400" dirty="0" err="1" smtClean="0">
                <a:solidFill>
                  <a:schemeClr val="tx1"/>
                </a:solidFill>
              </a:rPr>
              <a:t>obtenerEdad</a:t>
            </a:r>
            <a:r>
              <a:rPr lang="es-AR" sz="2400" smtClean="0">
                <a:solidFill>
                  <a:schemeClr val="tx1"/>
                </a:solidFill>
              </a:rPr>
              <a:t>() entero</a:t>
            </a:r>
            <a:endParaRPr lang="es-AR" sz="2400" dirty="0" smtClean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0" name="13 Conector recto"/>
          <p:cNvCxnSpPr/>
          <p:nvPr/>
        </p:nvCxnSpPr>
        <p:spPr>
          <a:xfrm>
            <a:off x="533400" y="27432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4 Conector recto"/>
          <p:cNvCxnSpPr/>
          <p:nvPr/>
        </p:nvCxnSpPr>
        <p:spPr>
          <a:xfrm>
            <a:off x="533400" y="38100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15 Conector recto"/>
          <p:cNvCxnSpPr/>
          <p:nvPr/>
        </p:nvCxnSpPr>
        <p:spPr>
          <a:xfrm>
            <a:off x="533400" y="4191000"/>
            <a:ext cx="373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285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DIAGRAMA DE CLASES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9" name="9 Rectángulo"/>
          <p:cNvSpPr/>
          <p:nvPr/>
        </p:nvSpPr>
        <p:spPr>
          <a:xfrm>
            <a:off x="1558786" y="2362200"/>
            <a:ext cx="2251213" cy="1600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Paciente</a:t>
            </a:r>
            <a:endParaRPr lang="es-ES" sz="2400" dirty="0">
              <a:solidFill>
                <a:schemeClr val="tx1"/>
              </a:solidFill>
            </a:endParaRPr>
          </a:p>
          <a:p>
            <a:pPr fontAlgn="t"/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9 Rectángulo"/>
          <p:cNvSpPr/>
          <p:nvPr/>
        </p:nvSpPr>
        <p:spPr>
          <a:xfrm>
            <a:off x="4936435" y="2362200"/>
            <a:ext cx="2286000" cy="1600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HojaInternacion</a:t>
            </a:r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s-E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9 Rectángulo"/>
          <p:cNvSpPr/>
          <p:nvPr/>
        </p:nvSpPr>
        <p:spPr>
          <a:xfrm>
            <a:off x="4946374" y="4495800"/>
            <a:ext cx="2292626" cy="1600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SignosVitales</a:t>
            </a:r>
            <a:endParaRPr lang="es-ES" sz="2400" dirty="0">
              <a:solidFill>
                <a:schemeClr val="tx1"/>
              </a:solidFill>
            </a:endParaRPr>
          </a:p>
          <a:p>
            <a:pPr fontAlgn="t"/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9 Rectángulo"/>
          <p:cNvSpPr/>
          <p:nvPr/>
        </p:nvSpPr>
        <p:spPr>
          <a:xfrm>
            <a:off x="1558786" y="4495800"/>
            <a:ext cx="2292626" cy="1600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PresionArterial</a:t>
            </a:r>
            <a:endParaRPr lang="es-ES" sz="2400" dirty="0">
              <a:solidFill>
                <a:schemeClr val="tx1"/>
              </a:solidFill>
            </a:endParaRPr>
          </a:p>
          <a:p>
            <a:pPr fontAlgn="t"/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851412" y="2743200"/>
            <a:ext cx="10850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861351" y="4953000"/>
            <a:ext cx="10850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79434" y="3962400"/>
            <a:ext cx="1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9640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En IPOO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2338387"/>
          </a:xfrm>
        </p:spPr>
        <p:txBody>
          <a:bodyPr>
            <a:normAutofit/>
          </a:bodyPr>
          <a:lstStyle/>
          <a:p>
            <a:r>
              <a:rPr lang="es-AR" dirty="0" smtClean="0"/>
              <a:t>En cada problema vamos a </a:t>
            </a:r>
            <a:r>
              <a:rPr lang="es-AR" b="1" dirty="0" smtClean="0"/>
              <a:t>implementar</a:t>
            </a:r>
            <a:r>
              <a:rPr lang="es-AR" dirty="0" smtClean="0"/>
              <a:t> el código en Java de una colección de clases </a:t>
            </a:r>
            <a:r>
              <a:rPr lang="es-AR" b="1" dirty="0" smtClean="0"/>
              <a:t>modeladas</a:t>
            </a:r>
            <a:r>
              <a:rPr lang="es-AR" dirty="0" smtClean="0"/>
              <a:t> en un diagrama elaborado por un diseñador.</a:t>
            </a:r>
          </a:p>
          <a:p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PROBLEMAS Y SOLUCIONES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pPr marL="114300" indent="0">
              <a:buNone/>
            </a:pPr>
            <a:endParaRPr lang="es-AR" sz="2600" dirty="0" smtClean="0"/>
          </a:p>
          <a:p>
            <a:pPr marL="114300" indent="0">
              <a:buNone/>
            </a:pPr>
            <a:endParaRPr lang="es-AR" dirty="0" smtClean="0"/>
          </a:p>
          <a:p>
            <a:pPr marL="114300" indent="0">
              <a:buNone/>
            </a:pPr>
            <a:endParaRPr lang="es-AR" sz="2800" dirty="0" smtClean="0"/>
          </a:p>
          <a:p>
            <a:pPr marL="114300" indent="0">
              <a:buNone/>
            </a:pPr>
            <a:r>
              <a:rPr lang="es-AR" sz="2800" dirty="0" smtClean="0"/>
              <a:t>Un </a:t>
            </a:r>
            <a:r>
              <a:rPr lang="es-AR" sz="2800" b="1" dirty="0" smtClean="0">
                <a:solidFill>
                  <a:srgbClr val="0070C0"/>
                </a:solidFill>
              </a:rPr>
              <a:t>programa</a:t>
            </a:r>
            <a:r>
              <a:rPr lang="es-AR" sz="2800" dirty="0" smtClean="0">
                <a:solidFill>
                  <a:srgbClr val="0070C0"/>
                </a:solidFill>
              </a:rPr>
              <a:t> </a:t>
            </a:r>
            <a:r>
              <a:rPr lang="es-AR" sz="2800" dirty="0" smtClean="0"/>
              <a:t>es una </a:t>
            </a:r>
            <a:r>
              <a:rPr lang="es-AR" sz="2800" dirty="0"/>
              <a:t>secuencia de </a:t>
            </a:r>
            <a:r>
              <a:rPr lang="es-AR" sz="2800" b="1" dirty="0">
                <a:solidFill>
                  <a:srgbClr val="0070C0"/>
                </a:solidFill>
              </a:rPr>
              <a:t>instrucciones</a:t>
            </a:r>
            <a:r>
              <a:rPr lang="es-A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AR" sz="2800" dirty="0" smtClean="0"/>
              <a:t>escritas </a:t>
            </a:r>
            <a:r>
              <a:rPr lang="es-AR" sz="2800" dirty="0"/>
              <a:t>en un</a:t>
            </a:r>
            <a:r>
              <a:rPr lang="es-AR" sz="2800" b="1" dirty="0"/>
              <a:t> lenguaje de programación</a:t>
            </a:r>
            <a:r>
              <a:rPr lang="es-AR" sz="2800" dirty="0"/>
              <a:t>, que </a:t>
            </a:r>
            <a:r>
              <a:rPr lang="es-AR" sz="2800" dirty="0" smtClean="0"/>
              <a:t>permiten </a:t>
            </a:r>
            <a:r>
              <a:rPr lang="es-AR" sz="2800" b="1" dirty="0" smtClean="0"/>
              <a:t>resolver </a:t>
            </a:r>
            <a:r>
              <a:rPr lang="es-AR" sz="2800" b="1" dirty="0"/>
              <a:t>un problema</a:t>
            </a:r>
            <a:r>
              <a:rPr lang="es-AR" sz="2800" dirty="0" smtClean="0"/>
              <a:t>.</a:t>
            </a: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" t="-1" r="7025" b="3445"/>
          <a:stretch/>
        </p:blipFill>
        <p:spPr>
          <a:xfrm>
            <a:off x="3006434" y="2066925"/>
            <a:ext cx="1982262" cy="1438275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3006434" y="1524000"/>
            <a:ext cx="1982262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Programa</a:t>
            </a:r>
          </a:p>
          <a:p>
            <a:pPr algn="ctr"/>
            <a:endParaRPr lang="es-ES" sz="2400" b="1" dirty="0">
              <a:solidFill>
                <a:schemeClr val="tx1"/>
              </a:solidFill>
            </a:endParaRPr>
          </a:p>
          <a:p>
            <a:pPr algn="ctr"/>
            <a:endParaRPr lang="es-ES" sz="2400" b="1" dirty="0" smtClean="0">
              <a:solidFill>
                <a:schemeClr val="tx1"/>
              </a:solidFill>
            </a:endParaRPr>
          </a:p>
          <a:p>
            <a:pPr algn="ctr"/>
            <a:endParaRPr lang="es-ES" sz="2400" b="1" dirty="0">
              <a:solidFill>
                <a:schemeClr val="tx1"/>
              </a:solidFill>
            </a:endParaRPr>
          </a:p>
          <a:p>
            <a:pPr algn="ctr"/>
            <a:endParaRPr lang="es-ES" sz="2400" b="1" dirty="0">
              <a:solidFill>
                <a:schemeClr val="tx1"/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81200"/>
            <a:ext cx="1327924" cy="1219200"/>
          </a:xfrm>
          <a:prstGeom prst="rect">
            <a:avLst/>
          </a:prstGeom>
        </p:spPr>
      </p:pic>
      <p:sp>
        <p:nvSpPr>
          <p:cNvPr id="10" name="9 Flecha derecha"/>
          <p:cNvSpPr/>
          <p:nvPr/>
        </p:nvSpPr>
        <p:spPr>
          <a:xfrm>
            <a:off x="1981200" y="2244217"/>
            <a:ext cx="914400" cy="575183"/>
          </a:xfrm>
          <a:prstGeom prst="rightArrow">
            <a:avLst/>
          </a:prstGeom>
          <a:solidFill>
            <a:schemeClr val="tx2">
              <a:alpha val="7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Flecha derecha"/>
          <p:cNvSpPr/>
          <p:nvPr/>
        </p:nvSpPr>
        <p:spPr>
          <a:xfrm>
            <a:off x="5105400" y="2209800"/>
            <a:ext cx="914400" cy="575183"/>
          </a:xfrm>
          <a:prstGeom prst="rightArrow">
            <a:avLst/>
          </a:prstGeom>
          <a:solidFill>
            <a:schemeClr val="tx2">
              <a:alpha val="7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582" y="167932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71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CONTROL 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</a:rPr>
              <a:t>La </a:t>
            </a:r>
            <a:r>
              <a:rPr lang="es-ES" b="1" i="1" dirty="0" smtClean="0">
                <a:latin typeface="Calibri" panose="020F0502020204030204" pitchFamily="34" charset="0"/>
              </a:rPr>
              <a:t>presión arterial</a:t>
            </a:r>
            <a:r>
              <a:rPr lang="es-ES" i="1" dirty="0" smtClean="0">
                <a:latin typeface="Calibri" panose="020F0502020204030204" pitchFamily="34" charset="0"/>
              </a:rPr>
              <a:t> es la fuerza de presión ejercida por la sangre circulante sobre las arterias y constituye uno de los principales signos vitales de un paciente. </a:t>
            </a:r>
          </a:p>
          <a:p>
            <a:pPr marL="0" indent="0">
              <a:buNone/>
            </a:pPr>
            <a:r>
              <a:rPr lang="es-ES" i="1" dirty="0" smtClean="0">
                <a:latin typeface="Calibri" panose="020F0502020204030204" pitchFamily="34" charset="0"/>
              </a:rPr>
              <a:t>Se mide por medio de un aparato, que usa la altura de una columna de mercurio para reflejar la presión de circulación.</a:t>
            </a:r>
          </a:p>
          <a:p>
            <a:pPr marL="0" indent="0">
              <a:buNone/>
            </a:pPr>
            <a:r>
              <a:rPr lang="es-ES" i="1" dirty="0">
                <a:latin typeface="Calibri" panose="020F0502020204030204" pitchFamily="34" charset="0"/>
              </a:rPr>
              <a:t>La presión sistólica  se define como el máximo de la curva de presión en las arterias y ocurre cerca del principio del ciclo cardíaco durante la sístole o contracción ventricular; la presión diastólica es el valor mínimo de la curva de presión en la fase de diástole o relajación ventricular del ciclo cardíaco. </a:t>
            </a:r>
          </a:p>
          <a:p>
            <a:pPr marL="0" indent="0">
              <a:buNone/>
            </a:pPr>
            <a:r>
              <a:rPr lang="es-ES" i="1" dirty="0">
                <a:latin typeface="Calibri" panose="020F0502020204030204" pitchFamily="34" charset="0"/>
              </a:rPr>
              <a:t>La presión del pulso refleja la diferencia entre las presiones máxima y mínima medidas</a:t>
            </a:r>
            <a:r>
              <a:rPr lang="es-ES" i="1" dirty="0" smtClean="0">
                <a:latin typeface="Calibri" panose="020F0502020204030204" pitchFamily="34" charset="0"/>
              </a:rPr>
              <a:t>.</a:t>
            </a:r>
            <a:endParaRPr lang="es-ES" i="1" dirty="0">
              <a:latin typeface="Calibri" panose="020F0502020204030204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Especificación de Requerimientos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106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</a:t>
            </a:r>
            <a:r>
              <a:rPr lang="es-ES" dirty="0"/>
              <a:t>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marL="0" indent="0">
              <a:spcBef>
                <a:spcPts val="600"/>
              </a:spcBef>
              <a:buNone/>
            </a:pPr>
            <a:r>
              <a:rPr lang="es-ES" sz="2200" i="1" dirty="0" smtClean="0">
                <a:latin typeface="Calibri" panose="020F0502020204030204" pitchFamily="34" charset="0"/>
              </a:rPr>
              <a:t>Estas</a:t>
            </a:r>
            <a:r>
              <a:rPr lang="en-US" sz="2200" i="1" dirty="0" smtClean="0">
                <a:latin typeface="Calibri" panose="020F0502020204030204" pitchFamily="34" charset="0"/>
              </a:rPr>
              <a:t> </a:t>
            </a:r>
            <a:r>
              <a:rPr lang="es-ES" sz="2200" i="1" dirty="0" smtClean="0">
                <a:latin typeface="Calibri" panose="020F0502020204030204" pitchFamily="34" charset="0"/>
              </a:rPr>
              <a:t>medidas de presión no son estáticas, experimentan variaciones naturales entre un latido del corazón a otro y a través del día y tienen grandes variaciones de un individuo a otro.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sz="2200" i="1" dirty="0" smtClean="0">
                <a:latin typeface="Calibri" panose="020F0502020204030204" pitchFamily="34" charset="0"/>
              </a:rPr>
              <a:t>La hipertensión se refiere a la presión sanguínea que es anormalmente alta, y se puede establecer un umbral para la máxima y otro para la mínima que permitan considerar una situación de alarma.</a:t>
            </a:r>
            <a:endParaRPr lang="es-ES" sz="2200" i="1" dirty="0">
              <a:latin typeface="Calibri" panose="020F0502020204030204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Especificación de Requerimientos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44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</a:t>
            </a:r>
            <a:r>
              <a:rPr lang="es-ES" dirty="0"/>
              <a:t>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Diseño de una clase: Atributos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09600" y="2362200"/>
            <a:ext cx="4538136" cy="1905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PresionArterial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&lt;&lt;Atributos </a:t>
            </a:r>
            <a:r>
              <a:rPr lang="es-ES" sz="2400" dirty="0">
                <a:solidFill>
                  <a:schemeClr val="tx1"/>
                </a:solidFill>
              </a:rPr>
              <a:t>de </a:t>
            </a:r>
            <a:r>
              <a:rPr lang="es-ES" sz="2400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maxima</a:t>
            </a:r>
            <a:r>
              <a:rPr lang="es-ES" sz="2400" dirty="0" smtClean="0">
                <a:solidFill>
                  <a:schemeClr val="tx1"/>
                </a:solidFill>
              </a:rPr>
              <a:t>, </a:t>
            </a:r>
            <a:r>
              <a:rPr lang="es-ES" sz="2400" dirty="0" err="1" smtClean="0">
                <a:solidFill>
                  <a:schemeClr val="tx1"/>
                </a:solidFill>
              </a:rPr>
              <a:t>minima</a:t>
            </a:r>
            <a:r>
              <a:rPr lang="es-ES" sz="2400" dirty="0" smtClean="0">
                <a:solidFill>
                  <a:schemeClr val="tx1"/>
                </a:solidFill>
              </a:rPr>
              <a:t>: entero</a:t>
            </a:r>
          </a:p>
          <a:p>
            <a:pPr fontAlgn="t"/>
            <a:endParaRPr lang="es-ES" sz="2400" dirty="0">
              <a:solidFill>
                <a:schemeClr val="tx1"/>
              </a:solidFill>
            </a:endParaRPr>
          </a:p>
          <a:p>
            <a:pPr fontAlgn="t"/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743200"/>
            <a:ext cx="45381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2 Rectángulo"/>
          <p:cNvSpPr/>
          <p:nvPr/>
        </p:nvSpPr>
        <p:spPr>
          <a:xfrm>
            <a:off x="5562600" y="2924200"/>
            <a:ext cx="2759284" cy="11521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valores 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representados en milímetros de 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mercurio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33400" y="4343400"/>
            <a:ext cx="784859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C</a:t>
            </a:r>
            <a:r>
              <a:rPr lang="es-ES" sz="2400" dirty="0" smtClean="0"/>
              <a:t>ada control de la presión arterial se modela con dos </a:t>
            </a:r>
            <a:r>
              <a:rPr lang="es-ES" sz="2400" b="1" dirty="0"/>
              <a:t>atributos</a:t>
            </a:r>
            <a:r>
              <a:rPr lang="es-ES" sz="2400" dirty="0"/>
              <a:t>: máxima y la mínima.</a:t>
            </a:r>
          </a:p>
          <a:p>
            <a:pPr>
              <a:spcBef>
                <a:spcPts val="600"/>
              </a:spcBef>
            </a:pPr>
            <a:r>
              <a:rPr lang="es-ES" sz="2400" dirty="0" smtClean="0"/>
              <a:t>El diseñador </a:t>
            </a:r>
            <a:r>
              <a:rPr lang="es-ES" sz="2400" dirty="0"/>
              <a:t>resolvió </a:t>
            </a:r>
            <a:r>
              <a:rPr lang="es-ES" sz="2400" dirty="0" smtClean="0"/>
              <a:t>no representar el pulso como </a:t>
            </a:r>
            <a:r>
              <a:rPr lang="es-ES" sz="2400" dirty="0"/>
              <a:t>un </a:t>
            </a:r>
            <a:r>
              <a:rPr lang="es-ES" sz="2400" dirty="0" smtClean="0"/>
              <a:t>atributo.</a:t>
            </a:r>
          </a:p>
          <a:p>
            <a:pPr>
              <a:spcBef>
                <a:spcPts val="600"/>
              </a:spcBef>
            </a:pPr>
            <a:r>
              <a:rPr lang="es-ES" sz="2400" b="1" dirty="0"/>
              <a:t>¿</a:t>
            </a:r>
            <a:r>
              <a:rPr lang="es-ES" sz="2400" b="1" dirty="0" smtClean="0"/>
              <a:t>Por </a:t>
            </a:r>
            <a:r>
              <a:rPr lang="es-ES" sz="2400" b="1" dirty="0" smtClean="0"/>
              <a:t>qué?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1889127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</a:t>
            </a:r>
            <a:r>
              <a:rPr lang="es-ES" dirty="0"/>
              <a:t>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Diseño de una clase: Constructores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3 Rectángulo"/>
          <p:cNvSpPr/>
          <p:nvPr/>
        </p:nvSpPr>
        <p:spPr>
          <a:xfrm>
            <a:off x="5249332" y="3276600"/>
            <a:ext cx="2599267" cy="605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requiere </a:t>
            </a:r>
            <a:r>
              <a:rPr lang="es-ES" dirty="0" err="1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ma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 &gt; 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mi &gt; 0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3400" y="4244608"/>
            <a:ext cx="781929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El constructor tiene siempre el mismo nombre que la clase.</a:t>
            </a:r>
          </a:p>
          <a:p>
            <a:pPr>
              <a:spcBef>
                <a:spcPts val="600"/>
              </a:spcBef>
            </a:pPr>
            <a:r>
              <a:rPr lang="es-ES" sz="2400" dirty="0"/>
              <a:t>Es un servicio que se </a:t>
            </a:r>
            <a:r>
              <a:rPr lang="es-ES" sz="2400" dirty="0" smtClean="0"/>
              <a:t>ejecuta cuando </a:t>
            </a:r>
            <a:r>
              <a:rPr lang="es-ES" sz="2400" dirty="0"/>
              <a:t>se crea un objeto de la clase. </a:t>
            </a:r>
          </a:p>
          <a:p>
            <a:pPr>
              <a:spcBef>
                <a:spcPts val="600"/>
              </a:spcBef>
            </a:pPr>
            <a:r>
              <a:rPr lang="es-ES" sz="2400" dirty="0"/>
              <a:t>El comentario establece una </a:t>
            </a:r>
            <a:r>
              <a:rPr lang="es-ES" sz="2400" b="1" dirty="0"/>
              <a:t>restricción</a:t>
            </a:r>
            <a:r>
              <a:rPr lang="es-ES" sz="2400" dirty="0"/>
              <a:t>.</a:t>
            </a:r>
            <a:endParaRPr lang="es-AR" sz="2400" dirty="0"/>
          </a:p>
        </p:txBody>
      </p:sp>
      <p:sp>
        <p:nvSpPr>
          <p:cNvPr id="10" name="9 Rectángulo"/>
          <p:cNvSpPr/>
          <p:nvPr/>
        </p:nvSpPr>
        <p:spPr>
          <a:xfrm>
            <a:off x="609600" y="2362200"/>
            <a:ext cx="4538136" cy="1524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PresionArterial</a:t>
            </a:r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</a:t>
            </a:r>
            <a:r>
              <a:rPr lang="es-ES" sz="2400" dirty="0">
                <a:solidFill>
                  <a:schemeClr val="tx1"/>
                </a:solidFill>
              </a:rPr>
              <a:t>Constructor&gt;&gt;</a:t>
            </a:r>
          </a:p>
          <a:p>
            <a:pPr fontAlgn="t"/>
            <a:r>
              <a:rPr lang="es-ES" sz="2400" dirty="0" err="1">
                <a:solidFill>
                  <a:schemeClr val="tx1"/>
                </a:solidFill>
              </a:rPr>
              <a:t>PresionArterial</a:t>
            </a:r>
            <a:r>
              <a:rPr lang="es-ES" sz="2400" dirty="0">
                <a:solidFill>
                  <a:schemeClr val="tx1"/>
                </a:solidFill>
              </a:rPr>
              <a:t>(</a:t>
            </a:r>
            <a:r>
              <a:rPr lang="es-ES" sz="2400" dirty="0" err="1">
                <a:solidFill>
                  <a:schemeClr val="tx1"/>
                </a:solidFill>
              </a:rPr>
              <a:t>ma</a:t>
            </a:r>
            <a:r>
              <a:rPr lang="es-ES" sz="2400" dirty="0">
                <a:solidFill>
                  <a:schemeClr val="tx1"/>
                </a:solidFill>
              </a:rPr>
              <a:t>, mi: entero)</a:t>
            </a:r>
          </a:p>
        </p:txBody>
      </p:sp>
      <p:cxnSp>
        <p:nvCxnSpPr>
          <p:cNvPr id="12" name="11 Conector recto"/>
          <p:cNvCxnSpPr/>
          <p:nvPr/>
        </p:nvCxnSpPr>
        <p:spPr>
          <a:xfrm>
            <a:off x="609601" y="2743200"/>
            <a:ext cx="45381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866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Diseño de una clase: Consultas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09600" y="2362200"/>
            <a:ext cx="4538136" cy="1524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PresionArterial</a:t>
            </a:r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obtenerMaxima</a:t>
            </a:r>
            <a:r>
              <a:rPr lang="es-ES" sz="2400" dirty="0" smtClean="0">
                <a:solidFill>
                  <a:schemeClr val="tx1"/>
                </a:solidFill>
              </a:rPr>
              <a:t>(): entero</a:t>
            </a:r>
          </a:p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obtenerMinima</a:t>
            </a:r>
            <a:r>
              <a:rPr lang="es-ES" sz="2400" dirty="0" smtClean="0">
                <a:solidFill>
                  <a:schemeClr val="tx1"/>
                </a:solidFill>
              </a:rPr>
              <a:t>(): entero</a:t>
            </a:r>
            <a:endParaRPr lang="es-ES" sz="24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743200"/>
            <a:ext cx="45381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1" y="4038600"/>
            <a:ext cx="769619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Cada </a:t>
            </a:r>
            <a:r>
              <a:rPr lang="es-ES" sz="2400" dirty="0" smtClean="0"/>
              <a:t>una de las dos consultas </a:t>
            </a:r>
            <a:r>
              <a:rPr lang="es-ES" sz="2400" dirty="0"/>
              <a:t>retorna un </a:t>
            </a:r>
            <a:r>
              <a:rPr lang="es-ES" sz="2400" b="1" dirty="0"/>
              <a:t>resultado</a:t>
            </a:r>
            <a:r>
              <a:rPr lang="es-ES" sz="2400" dirty="0"/>
              <a:t>.</a:t>
            </a:r>
          </a:p>
          <a:p>
            <a:pPr>
              <a:spcBef>
                <a:spcPts val="600"/>
              </a:spcBef>
            </a:pPr>
            <a:r>
              <a:rPr lang="es-ES" sz="2400" dirty="0"/>
              <a:t>En este caso, cada consulta retorna el valor de un atributo de instancia, se trata de consultas </a:t>
            </a:r>
            <a:r>
              <a:rPr lang="es-ES" sz="2400" dirty="0" smtClean="0"/>
              <a:t>triviales, adoptamos la </a:t>
            </a:r>
            <a:r>
              <a:rPr lang="es-ES" sz="2400" b="1" dirty="0" smtClean="0"/>
              <a:t>convención</a:t>
            </a:r>
            <a:r>
              <a:rPr lang="es-ES" sz="2400" dirty="0" smtClean="0"/>
              <a:t> de usar la palabra </a:t>
            </a:r>
            <a:r>
              <a:rPr lang="es-ES" sz="2400" b="1" dirty="0" smtClean="0"/>
              <a:t>obtener</a:t>
            </a:r>
            <a:r>
              <a:rPr lang="es-ES" sz="2400" dirty="0"/>
              <a:t> </a:t>
            </a:r>
            <a:r>
              <a:rPr lang="es-ES" sz="2400" dirty="0" smtClean="0"/>
              <a:t>seguida del nombre del atributo.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47376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Diseño de una clase: Consultas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0" name="2 Rectángulo"/>
          <p:cNvSpPr/>
          <p:nvPr/>
        </p:nvSpPr>
        <p:spPr>
          <a:xfrm>
            <a:off x="5404338" y="2590800"/>
            <a:ext cx="3053862" cy="5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b="1" dirty="0" err="1" smtClean="0">
                <a:solidFill>
                  <a:schemeClr val="tx1"/>
                </a:solidFill>
              </a:rPr>
              <a:t>obtenerPulso</a:t>
            </a:r>
            <a:r>
              <a:rPr lang="es-ES" b="1" dirty="0" smtClean="0">
                <a:solidFill>
                  <a:schemeClr val="tx1"/>
                </a:solidFill>
              </a:rPr>
              <a:t>():</a:t>
            </a:r>
          </a:p>
          <a:p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máxima-mínima</a:t>
            </a:r>
            <a:endParaRPr lang="es-AR" dirty="0">
              <a:solidFill>
                <a:srgbClr val="000000"/>
              </a:solidFill>
              <a:effectLst/>
              <a:latin typeface="Arial"/>
              <a:ea typeface="Batang"/>
              <a:cs typeface="Times New Roman"/>
            </a:endParaRPr>
          </a:p>
        </p:txBody>
      </p:sp>
      <p:sp>
        <p:nvSpPr>
          <p:cNvPr id="11" name="1 Rectángulo"/>
          <p:cNvSpPr/>
          <p:nvPr/>
        </p:nvSpPr>
        <p:spPr>
          <a:xfrm>
            <a:off x="5410200" y="3276600"/>
            <a:ext cx="3053862" cy="609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b="1" dirty="0" err="1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alarmaHipertensión</a:t>
            </a:r>
            <a:r>
              <a:rPr lang="es-ES" b="1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: </a:t>
            </a:r>
            <a:r>
              <a:rPr lang="es-ES" dirty="0" err="1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maxima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&gt;140 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o </a:t>
            </a:r>
            <a:r>
              <a:rPr lang="es-ES" dirty="0" err="1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minima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&gt;80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09600" y="4495800"/>
            <a:ext cx="7696199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 smtClean="0"/>
              <a:t>Cada una de las dos consultas retorna un resultado computado a partir de los valores de los atributos.</a:t>
            </a:r>
          </a:p>
          <a:p>
            <a:pPr>
              <a:spcBef>
                <a:spcPts val="600"/>
              </a:spcBef>
            </a:pPr>
            <a:r>
              <a:rPr lang="es-ES" sz="2400" dirty="0" smtClean="0"/>
              <a:t>Cada </a:t>
            </a:r>
            <a:r>
              <a:rPr lang="es-ES" sz="2400" dirty="0"/>
              <a:t>comentario especifica la </a:t>
            </a:r>
            <a:r>
              <a:rPr lang="es-ES" sz="2400" b="1" dirty="0"/>
              <a:t>funcionalidad</a:t>
            </a:r>
            <a:r>
              <a:rPr lang="es-ES" sz="2400" dirty="0"/>
              <a:t> de la </a:t>
            </a:r>
            <a:r>
              <a:rPr lang="es-ES" sz="2400" dirty="0" smtClean="0"/>
              <a:t>consulta, esto es, como se computa el resultado.  </a:t>
            </a:r>
            <a:endParaRPr lang="es-AR" sz="2400" dirty="0"/>
          </a:p>
        </p:txBody>
      </p:sp>
      <p:sp>
        <p:nvSpPr>
          <p:cNvPr id="13" name="12 Rectángulo"/>
          <p:cNvSpPr/>
          <p:nvPr/>
        </p:nvSpPr>
        <p:spPr>
          <a:xfrm>
            <a:off x="609600" y="2362200"/>
            <a:ext cx="4538136" cy="1524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err="1" smtClean="0">
                <a:solidFill>
                  <a:schemeClr val="tx1"/>
                </a:solidFill>
              </a:rPr>
              <a:t>PresionArterial</a:t>
            </a:r>
            <a:endParaRPr lang="es-ES" sz="2400" dirty="0" smtClean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&lt;&lt;Consultas</a:t>
            </a:r>
            <a:r>
              <a:rPr lang="es-ES" sz="2400" dirty="0">
                <a:solidFill>
                  <a:schemeClr val="tx1"/>
                </a:solidFill>
              </a:rPr>
              <a:t>&gt;&gt;</a:t>
            </a:r>
          </a:p>
          <a:p>
            <a:pPr fontAlgn="t"/>
            <a:r>
              <a:rPr lang="es-ES" sz="2400" dirty="0" err="1">
                <a:solidFill>
                  <a:schemeClr val="tx1"/>
                </a:solidFill>
              </a:rPr>
              <a:t>obtenerPulso</a:t>
            </a:r>
            <a:r>
              <a:rPr lang="es-ES" sz="2400" dirty="0">
                <a:solidFill>
                  <a:schemeClr val="tx1"/>
                </a:solidFill>
              </a:rPr>
              <a:t>(): entero</a:t>
            </a:r>
          </a:p>
          <a:p>
            <a:pPr fontAlgn="t"/>
            <a:r>
              <a:rPr lang="es-ES" sz="2400" dirty="0" err="1">
                <a:solidFill>
                  <a:schemeClr val="tx1"/>
                </a:solidFill>
              </a:rPr>
              <a:t>alarmaHipertension</a:t>
            </a:r>
            <a:r>
              <a:rPr lang="es-ES" sz="2400" dirty="0">
                <a:solidFill>
                  <a:schemeClr val="tx1"/>
                </a:solidFill>
              </a:rPr>
              <a:t>(): </a:t>
            </a:r>
            <a:r>
              <a:rPr lang="es-ES" sz="2400" dirty="0" err="1">
                <a:solidFill>
                  <a:schemeClr val="tx1"/>
                </a:solidFill>
              </a:rPr>
              <a:t>boolean</a:t>
            </a:r>
            <a:endParaRPr lang="es-ES" sz="24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609601" y="2743200"/>
            <a:ext cx="45381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5454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6002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Diseño de una clase: Responsabilidades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09601" y="2362200"/>
            <a:ext cx="769619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La clase </a:t>
            </a:r>
            <a:r>
              <a:rPr lang="es-ES" sz="2400" dirty="0" err="1"/>
              <a:t>PresionArterial</a:t>
            </a:r>
            <a:r>
              <a:rPr lang="es-ES" sz="2400" dirty="0"/>
              <a:t> forma parte de un sistema que incluye a otras clases. </a:t>
            </a:r>
            <a:endParaRPr lang="es-ES" sz="2400" dirty="0" smtClean="0"/>
          </a:p>
          <a:p>
            <a:pPr>
              <a:spcBef>
                <a:spcPts val="600"/>
              </a:spcBef>
            </a:pPr>
            <a:r>
              <a:rPr lang="es-ES" sz="2400" dirty="0" smtClean="0"/>
              <a:t>En este ejemplo no incluye comandos ni una sección para las responsabilidades, pero uno de los comentarios establece una responsabilidad para las clases que </a:t>
            </a:r>
            <a:r>
              <a:rPr lang="es-ES" sz="2400" b="1" dirty="0" smtClean="0"/>
              <a:t>usan</a:t>
            </a:r>
            <a:r>
              <a:rPr lang="es-ES" sz="2400" dirty="0" smtClean="0"/>
              <a:t> a </a:t>
            </a:r>
            <a:r>
              <a:rPr lang="es-ES" sz="2400" dirty="0" err="1" smtClean="0"/>
              <a:t>PresionArterial</a:t>
            </a:r>
            <a:r>
              <a:rPr lang="es-ES" sz="2400" dirty="0" smtClean="0"/>
              <a:t>. </a:t>
            </a:r>
            <a:endParaRPr lang="es-ES" sz="2400" dirty="0"/>
          </a:p>
          <a:p>
            <a:pPr>
              <a:spcBef>
                <a:spcPts val="600"/>
              </a:spcBef>
            </a:pPr>
            <a:r>
              <a:rPr lang="es-ES" sz="2400" dirty="0" smtClean="0"/>
              <a:t>La clase </a:t>
            </a:r>
            <a:r>
              <a:rPr lang="es-ES" sz="2400" dirty="0" err="1" smtClean="0"/>
              <a:t>PresionArterial</a:t>
            </a:r>
            <a:r>
              <a:rPr lang="es-ES" sz="2400" dirty="0" smtClean="0"/>
              <a:t> </a:t>
            </a:r>
            <a:r>
              <a:rPr lang="es-ES" sz="2400" b="1" dirty="0" smtClean="0"/>
              <a:t>requiere </a:t>
            </a:r>
            <a:r>
              <a:rPr lang="es-ES" sz="2400" dirty="0" smtClean="0"/>
              <a:t>que cuando se crea un objeto, en el constructor el parámetro que representa el valor máxima es mayor que mínima y ambos mayores a 0.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1926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0038"/>
            <a:ext cx="8229600" cy="47244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>
              <a:spcBef>
                <a:spcPts val="600"/>
              </a:spcBef>
            </a:pPr>
            <a:endParaRPr lang="es-ES" i="1" dirty="0" smtClean="0"/>
          </a:p>
          <a:p>
            <a:pPr>
              <a:spcBef>
                <a:spcPts val="600"/>
              </a:spcBef>
            </a:pPr>
            <a:endParaRPr lang="es-ES" i="1" dirty="0"/>
          </a:p>
          <a:p>
            <a:pPr>
              <a:spcBef>
                <a:spcPts val="600"/>
              </a:spcBef>
            </a:pPr>
            <a:endParaRPr lang="es-ES" i="1" dirty="0" smtClean="0"/>
          </a:p>
          <a:p>
            <a:pPr>
              <a:spcBef>
                <a:spcPts val="600"/>
              </a:spcBef>
            </a:pPr>
            <a:endParaRPr lang="es-ES" i="1" dirty="0" smtClean="0"/>
          </a:p>
          <a:p>
            <a:pPr marL="0" indent="0">
              <a:spcBef>
                <a:spcPts val="600"/>
              </a:spcBef>
              <a:buNone/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09600" y="1524000"/>
            <a:ext cx="4343400" cy="37338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smtClean="0">
                <a:solidFill>
                  <a:schemeClr val="tx1"/>
                </a:solidFill>
              </a:rPr>
              <a:t>&lt;&lt;</a:t>
            </a:r>
            <a:r>
              <a:rPr lang="es-ES" sz="2000" dirty="0">
                <a:solidFill>
                  <a:schemeClr val="tx1"/>
                </a:solidFill>
              </a:rPr>
              <a:t>Atributos de instancia&gt;&gt;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maxima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dirty="0" err="1">
                <a:solidFill>
                  <a:schemeClr val="tx1"/>
                </a:solidFill>
              </a:rPr>
              <a:t>minima</a:t>
            </a:r>
            <a:r>
              <a:rPr lang="es-ES" sz="2000" dirty="0">
                <a:solidFill>
                  <a:schemeClr val="tx1"/>
                </a:solidFill>
              </a:rPr>
              <a:t>: 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smtClean="0">
                <a:solidFill>
                  <a:schemeClr val="tx1"/>
                </a:solidFill>
              </a:rPr>
              <a:t>&lt;&lt;</a:t>
            </a:r>
            <a:r>
              <a:rPr lang="es-ES" sz="2000" dirty="0">
                <a:solidFill>
                  <a:schemeClr val="tx1"/>
                </a:solidFill>
              </a:rPr>
              <a:t>Constructores</a:t>
            </a:r>
            <a:r>
              <a:rPr lang="es-ES" sz="2000" dirty="0" smtClean="0">
                <a:solidFill>
                  <a:schemeClr val="tx1"/>
                </a:solidFill>
              </a:rPr>
              <a:t>&gt;&gt;</a:t>
            </a:r>
            <a:endParaRPr lang="es-ES" sz="2000" dirty="0">
              <a:solidFill>
                <a:schemeClr val="tx1"/>
              </a:solidFill>
            </a:endParaRP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PresionArterial</a:t>
            </a:r>
            <a:r>
              <a:rPr lang="es-ES" sz="2000" dirty="0">
                <a:solidFill>
                  <a:schemeClr val="tx1"/>
                </a:solidFill>
              </a:rPr>
              <a:t>(</a:t>
            </a:r>
            <a:r>
              <a:rPr lang="es-ES" sz="2000" dirty="0" err="1">
                <a:solidFill>
                  <a:schemeClr val="tx1"/>
                </a:solidFill>
              </a:rPr>
              <a:t>ma</a:t>
            </a:r>
            <a:r>
              <a:rPr lang="es-ES" sz="2000" dirty="0">
                <a:solidFill>
                  <a:schemeClr val="tx1"/>
                </a:solidFill>
              </a:rPr>
              <a:t>, mi: entero)</a:t>
            </a:r>
          </a:p>
          <a:p>
            <a:pPr fontAlgn="t">
              <a:spcBef>
                <a:spcPts val="3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&lt;&lt;Consultas&gt;&gt;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obtenerMaxima</a:t>
            </a:r>
            <a:r>
              <a:rPr lang="es-ES" sz="2000" dirty="0">
                <a:solidFill>
                  <a:schemeClr val="tx1"/>
                </a:solidFill>
              </a:rPr>
              <a:t>(): 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obtenerMinima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>
                <a:solidFill>
                  <a:schemeClr val="tx1"/>
                </a:solidFill>
              </a:rPr>
              <a:t>obtenerPulso</a:t>
            </a:r>
            <a:r>
              <a:rPr lang="es-ES" sz="2000" dirty="0">
                <a:solidFill>
                  <a:schemeClr val="tx1"/>
                </a:solidFill>
              </a:rPr>
              <a:t>(): 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>
              <a:spcBef>
                <a:spcPts val="300"/>
              </a:spcBef>
            </a:pPr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2" name="3 Rectángulo"/>
          <p:cNvSpPr/>
          <p:nvPr/>
        </p:nvSpPr>
        <p:spPr>
          <a:xfrm>
            <a:off x="5251938" y="2664077"/>
            <a:ext cx="3039587" cy="452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requiere </a:t>
            </a:r>
            <a:r>
              <a:rPr lang="es-ES" dirty="0" err="1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ma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 &gt; 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mi &gt; 0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sp>
        <p:nvSpPr>
          <p:cNvPr id="15" name="2 Rectángulo"/>
          <p:cNvSpPr/>
          <p:nvPr/>
        </p:nvSpPr>
        <p:spPr>
          <a:xfrm>
            <a:off x="5257800" y="1905000"/>
            <a:ext cx="3048000" cy="609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valores 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representados en milímetros de 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mercurio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609596" y="2514600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Rectángulo"/>
          <p:cNvSpPr/>
          <p:nvPr/>
        </p:nvSpPr>
        <p:spPr>
          <a:xfrm>
            <a:off x="5251938" y="3962400"/>
            <a:ext cx="3048000" cy="5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obtenerPulso</a:t>
            </a:r>
            <a:r>
              <a:rPr lang="es-ES" dirty="0" smtClean="0">
                <a:solidFill>
                  <a:schemeClr val="tx1"/>
                </a:solidFill>
              </a:rPr>
              <a:t>():</a:t>
            </a:r>
          </a:p>
          <a:p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máxima-mínima</a:t>
            </a:r>
            <a:endParaRPr lang="es-AR" dirty="0">
              <a:solidFill>
                <a:srgbClr val="000000"/>
              </a:solidFill>
              <a:effectLst/>
              <a:latin typeface="Arial"/>
              <a:ea typeface="Batang"/>
              <a:cs typeface="Times New Roman"/>
            </a:endParaRPr>
          </a:p>
        </p:txBody>
      </p:sp>
      <p:sp>
        <p:nvSpPr>
          <p:cNvPr id="18" name="1 Rectángulo"/>
          <p:cNvSpPr/>
          <p:nvPr/>
        </p:nvSpPr>
        <p:spPr>
          <a:xfrm>
            <a:off x="5257800" y="4648200"/>
            <a:ext cx="3048000" cy="609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 err="1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alarmaHipertensión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: </a:t>
            </a:r>
            <a:r>
              <a:rPr lang="es-ES" dirty="0" err="1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maxima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&gt;140 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o </a:t>
            </a:r>
            <a:r>
              <a:rPr lang="es-ES" dirty="0" err="1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minima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&gt;80</a:t>
            </a:r>
            <a:endParaRPr lang="es-AR" dirty="0">
              <a:effectLst/>
              <a:ea typeface="Batang"/>
              <a:cs typeface="Times New Roman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609597" y="1905000"/>
            <a:ext cx="434340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4979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/>
          </a:p>
          <a:p>
            <a:pPr marL="0" lvl="0" indent="0">
              <a:spcBef>
                <a:spcPts val="0"/>
              </a:spcBef>
              <a:buNone/>
            </a:pPr>
            <a:endParaRPr lang="es-ES" b="1" dirty="0" smtClean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s-ES" dirty="0" smtClean="0"/>
              <a:t>La </a:t>
            </a:r>
            <a:r>
              <a:rPr lang="es-ES" dirty="0"/>
              <a:t>palabra </a:t>
            </a:r>
            <a:r>
              <a:rPr lang="es-ES" b="1" dirty="0"/>
              <a:t>reservada</a:t>
            </a:r>
            <a:r>
              <a:rPr lang="es-ES" dirty="0"/>
              <a:t>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dirty="0"/>
              <a:t> está seguida por el nombre de la clase.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Las { } son los </a:t>
            </a:r>
            <a:r>
              <a:rPr lang="es-ES" b="1" dirty="0"/>
              <a:t>delimitadores</a:t>
            </a:r>
            <a:r>
              <a:rPr lang="es-ES" dirty="0"/>
              <a:t> </a:t>
            </a:r>
            <a:r>
              <a:rPr lang="es-ES" dirty="0" smtClean="0"/>
              <a:t>una </a:t>
            </a:r>
            <a:r>
              <a:rPr lang="es-ES" dirty="0"/>
              <a:t>unidad de código, existen otros delimitadores como los corchetes y los paréntesis.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09600" y="2209800"/>
            <a:ext cx="7848600" cy="22098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0"/>
            <a:r>
              <a:rPr lang="es-E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Valores representados el milímetros de mercurio. Requiere máxima &gt; mínima </a:t>
            </a:r>
            <a:r>
              <a:rPr lang="es-E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0</a:t>
            </a:r>
            <a:r>
              <a:rPr lang="es-E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.*/ </a:t>
            </a:r>
            <a:endParaRPr lang="es-ES" sz="2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s-E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s-ES" sz="2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s-ES" sz="2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sz="2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0160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 marL="0" lvl="0" indent="0">
              <a:spcBef>
                <a:spcPts val="0"/>
              </a:spcBef>
              <a:buNone/>
            </a:pPr>
            <a:endParaRPr lang="es-ES" b="1" dirty="0" smtClean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 marL="0" indent="0">
              <a:spcBef>
                <a:spcPts val="600"/>
              </a:spcBef>
              <a:buNone/>
            </a:pPr>
            <a:r>
              <a:rPr lang="es-ES" dirty="0" smtClean="0"/>
              <a:t>Java </a:t>
            </a:r>
            <a:r>
              <a:rPr lang="es-ES" dirty="0"/>
              <a:t>es libre de la línea y sensible a las minúsculas y mayúsculas.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Adoptamos algunas </a:t>
            </a:r>
            <a:r>
              <a:rPr lang="es-ES" b="1" dirty="0"/>
              <a:t>convenciones</a:t>
            </a:r>
            <a:r>
              <a:rPr lang="es-ES" dirty="0"/>
              <a:t> para favorecer la legibilidad.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09600" y="2209800"/>
            <a:ext cx="7848600" cy="18288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s-ES" sz="22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0"/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s-ES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0"/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7042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PROBLEMAS Y SOLUCIONES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7000"/>
            <a:ext cx="3962400" cy="365125"/>
          </a:xfrm>
        </p:spPr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114300" indent="0">
              <a:buNone/>
            </a:pPr>
            <a:endParaRPr lang="es-AR" sz="2800" dirty="0" smtClean="0"/>
          </a:p>
          <a:p>
            <a:pPr marL="114300" indent="0">
              <a:buNone/>
            </a:pPr>
            <a:r>
              <a:rPr lang="es-AR" sz="2800" dirty="0"/>
              <a:t>Un </a:t>
            </a:r>
            <a:r>
              <a:rPr lang="es-AR" sz="2800" b="1" dirty="0">
                <a:solidFill>
                  <a:schemeClr val="accent1">
                    <a:lumMod val="75000"/>
                  </a:schemeClr>
                </a:solidFill>
              </a:rPr>
              <a:t>programa</a:t>
            </a:r>
            <a:r>
              <a:rPr lang="es-AR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AR" sz="2800" dirty="0"/>
              <a:t>es una componente del </a:t>
            </a:r>
            <a:r>
              <a:rPr lang="es-AR" sz="2800" b="1" dirty="0">
                <a:solidFill>
                  <a:srgbClr val="0070C0"/>
                </a:solidFill>
              </a:rPr>
              <a:t>software</a:t>
            </a:r>
            <a:r>
              <a:rPr lang="es-AR" sz="2800" dirty="0">
                <a:solidFill>
                  <a:srgbClr val="0070C0"/>
                </a:solidFill>
              </a:rPr>
              <a:t> </a:t>
            </a:r>
            <a:r>
              <a:rPr lang="es-AR" sz="2800" dirty="0"/>
              <a:t>que se desarrolla como parte de un </a:t>
            </a:r>
            <a:r>
              <a:rPr lang="es-AR" sz="2800" b="1" dirty="0">
                <a:solidFill>
                  <a:srgbClr val="0070C0"/>
                </a:solidFill>
              </a:rPr>
              <a:t>sistema</a:t>
            </a:r>
            <a:r>
              <a:rPr lang="es-AR" sz="2800" dirty="0">
                <a:solidFill>
                  <a:srgbClr val="0070C0"/>
                </a:solidFill>
              </a:rPr>
              <a:t> </a:t>
            </a:r>
            <a:r>
              <a:rPr lang="es-AR" sz="2800" dirty="0" smtClean="0"/>
              <a:t>para </a:t>
            </a:r>
            <a:r>
              <a:rPr lang="es-AR" sz="2800" b="1" dirty="0" smtClean="0"/>
              <a:t>resolver un </a:t>
            </a:r>
            <a:r>
              <a:rPr lang="es-AR" sz="2800" b="1" dirty="0"/>
              <a:t>problema</a:t>
            </a:r>
            <a:r>
              <a:rPr lang="es-AR" sz="2800" dirty="0" smtClean="0"/>
              <a:t>.</a:t>
            </a:r>
            <a:endParaRPr lang="es-AR" sz="2800" dirty="0"/>
          </a:p>
        </p:txBody>
      </p:sp>
      <p:pic>
        <p:nvPicPr>
          <p:cNvPr id="15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87672"/>
            <a:ext cx="1327924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6" name="9 Flecha derecha"/>
          <p:cNvSpPr/>
          <p:nvPr/>
        </p:nvSpPr>
        <p:spPr>
          <a:xfrm>
            <a:off x="2209800" y="2750689"/>
            <a:ext cx="533400" cy="575183"/>
          </a:xfrm>
          <a:prstGeom prst="rightArrow">
            <a:avLst/>
          </a:prstGeom>
          <a:solidFill>
            <a:schemeClr val="tx2">
              <a:alpha val="7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0 Flecha derecha"/>
          <p:cNvSpPr/>
          <p:nvPr/>
        </p:nvSpPr>
        <p:spPr>
          <a:xfrm>
            <a:off x="5791200" y="2716272"/>
            <a:ext cx="457200" cy="575183"/>
          </a:xfrm>
          <a:prstGeom prst="rightArrow">
            <a:avLst/>
          </a:prstGeom>
          <a:solidFill>
            <a:schemeClr val="tx2">
              <a:alpha val="7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8" name="1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182" y="2185792"/>
            <a:ext cx="2676525" cy="17049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9" name="12 Rectángulo redondeado"/>
          <p:cNvSpPr/>
          <p:nvPr/>
        </p:nvSpPr>
        <p:spPr>
          <a:xfrm>
            <a:off x="2819400" y="1700780"/>
            <a:ext cx="2895600" cy="3175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Sistema</a:t>
            </a:r>
            <a:endParaRPr lang="es-ES" b="1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n-US" dirty="0"/>
          </a:p>
        </p:txBody>
      </p:sp>
      <p:sp>
        <p:nvSpPr>
          <p:cNvPr id="20" name="5 Rectángulo"/>
          <p:cNvSpPr/>
          <p:nvPr/>
        </p:nvSpPr>
        <p:spPr>
          <a:xfrm>
            <a:off x="3013748" y="2225711"/>
            <a:ext cx="2514600" cy="2523069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Software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n-US" dirty="0"/>
          </a:p>
        </p:txBody>
      </p:sp>
      <p:sp>
        <p:nvSpPr>
          <p:cNvPr id="21" name="7 Rectángulo"/>
          <p:cNvSpPr/>
          <p:nvPr/>
        </p:nvSpPr>
        <p:spPr>
          <a:xfrm>
            <a:off x="3253796" y="2732657"/>
            <a:ext cx="1982262" cy="194839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bg1"/>
                </a:solidFill>
              </a:rPr>
              <a:t>Programa</a:t>
            </a:r>
            <a:endParaRPr lang="es-ES" sz="2400" b="1" dirty="0" smtClean="0">
              <a:solidFill>
                <a:schemeClr val="bg1"/>
              </a:solidFill>
            </a:endParaRPr>
          </a:p>
          <a:p>
            <a:pPr algn="ctr"/>
            <a:endParaRPr lang="es-ES" sz="2400" b="1" dirty="0">
              <a:solidFill>
                <a:schemeClr val="tx1"/>
              </a:solidFill>
            </a:endParaRPr>
          </a:p>
          <a:p>
            <a:pPr algn="ctr"/>
            <a:endParaRPr lang="es-ES" sz="2400" b="1" dirty="0" smtClean="0">
              <a:solidFill>
                <a:schemeClr val="tx1"/>
              </a:solidFill>
            </a:endParaRPr>
          </a:p>
          <a:p>
            <a:pPr algn="ctr"/>
            <a:endParaRPr lang="es-ES" sz="2400" b="1" dirty="0">
              <a:solidFill>
                <a:schemeClr val="tx1"/>
              </a:solidFill>
            </a:endParaRPr>
          </a:p>
          <a:p>
            <a:pPr algn="ctr"/>
            <a:endParaRPr lang="es-AR" sz="2400" b="1" dirty="0">
              <a:solidFill>
                <a:schemeClr val="tx1"/>
              </a:solidFill>
            </a:endParaRPr>
          </a:p>
        </p:txBody>
      </p:sp>
      <p:pic>
        <p:nvPicPr>
          <p:cNvPr id="22" name="6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" r="7025" b="5647"/>
          <a:stretch/>
        </p:blipFill>
        <p:spPr>
          <a:xfrm>
            <a:off x="3480480" y="3377069"/>
            <a:ext cx="1581135" cy="11210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28331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09600" y="2209800"/>
            <a:ext cx="7848600" cy="20574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0"/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Valores representados el milímetros de mercurio. Requiere máxima &gt; mínima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0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.*/ </a:t>
            </a:r>
          </a:p>
          <a:p>
            <a:pPr lvl="0"/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Atributos de instancia</a:t>
            </a:r>
          </a:p>
          <a:p>
            <a:pPr lvl="0"/>
            <a:r>
              <a:rPr lang="es-ES" sz="2200" b="1" dirty="0">
                <a:solidFill>
                  <a:srgbClr val="36F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09600" y="4383108"/>
            <a:ext cx="78486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El símbolo // precede a un </a:t>
            </a:r>
            <a:r>
              <a:rPr lang="es-ES" sz="2400" b="1" dirty="0"/>
              <a:t>comentario</a:t>
            </a:r>
            <a:r>
              <a:rPr lang="es-ES" sz="2400" dirty="0"/>
              <a:t> de una línea.</a:t>
            </a:r>
          </a:p>
          <a:p>
            <a:pPr>
              <a:spcBef>
                <a:spcPts val="600"/>
              </a:spcBef>
            </a:pPr>
            <a:r>
              <a:rPr lang="es-ES" sz="2400" dirty="0"/>
              <a:t>Los símbolos /* */ delimitan a un comentario de varias líneas.</a:t>
            </a:r>
          </a:p>
          <a:p>
            <a:pPr>
              <a:spcBef>
                <a:spcPts val="600"/>
              </a:spcBef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448677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&lt;&lt;atributos de instancia&gt;&gt;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maxima</a:t>
            </a:r>
            <a:r>
              <a:rPr lang="es-ES" sz="2000" dirty="0" smtClean="0">
                <a:solidFill>
                  <a:schemeClr val="tx1"/>
                </a:solidFill>
              </a:rPr>
              <a:t>, </a:t>
            </a:r>
            <a:r>
              <a:rPr lang="es-ES" sz="2000" dirty="0" err="1" smtClean="0">
                <a:solidFill>
                  <a:schemeClr val="tx1"/>
                </a:solidFill>
              </a:rPr>
              <a:t>minima</a:t>
            </a:r>
            <a:r>
              <a:rPr lang="es-ES" sz="2000" dirty="0" smtClean="0">
                <a:solidFill>
                  <a:schemeClr val="tx1"/>
                </a:solidFill>
              </a:rPr>
              <a:t>: entero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400"/>
            <a:ext cx="7848600" cy="10668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lvl="0"/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/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</a:t>
            </a:r>
            <a:r>
              <a:rPr lang="es-ES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09600" y="4495800"/>
            <a:ext cx="784859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Cada </a:t>
            </a:r>
            <a:r>
              <a:rPr lang="es-ES" sz="2400" b="1" dirty="0"/>
              <a:t>atributo de instancia </a:t>
            </a:r>
            <a:r>
              <a:rPr lang="es-ES" sz="2400" dirty="0"/>
              <a:t>se declara como una </a:t>
            </a:r>
            <a:r>
              <a:rPr lang="es-ES" sz="2400" b="1" dirty="0"/>
              <a:t>variable</a:t>
            </a:r>
            <a:r>
              <a:rPr lang="es-ES" sz="2400" dirty="0"/>
              <a:t> de </a:t>
            </a:r>
            <a:r>
              <a:rPr lang="es-ES" sz="2400" b="1" dirty="0"/>
              <a:t>tipo elemental </a:t>
            </a:r>
            <a:r>
              <a:rPr lang="es-E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400" dirty="0"/>
              <a:t>. </a:t>
            </a:r>
          </a:p>
          <a:p>
            <a:pPr>
              <a:spcBef>
                <a:spcPts val="600"/>
              </a:spcBef>
            </a:pPr>
            <a:r>
              <a:rPr lang="es-ES" sz="2400" dirty="0"/>
              <a:t>El  símbolo ; </a:t>
            </a:r>
            <a:r>
              <a:rPr lang="es-ES" sz="2400" b="1" dirty="0"/>
              <a:t>termina</a:t>
            </a:r>
            <a:r>
              <a:rPr lang="es-ES" sz="2400" dirty="0"/>
              <a:t> cada instrucción.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00246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&lt;&lt;Constructor&gt;&gt;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PresionAterial</a:t>
            </a:r>
            <a:r>
              <a:rPr lang="es-ES" sz="2000" dirty="0" smtClean="0">
                <a:solidFill>
                  <a:schemeClr val="tx1"/>
                </a:solidFill>
              </a:rPr>
              <a:t>(</a:t>
            </a:r>
            <a:r>
              <a:rPr lang="es-ES" sz="2000" dirty="0" err="1" smtClean="0">
                <a:solidFill>
                  <a:schemeClr val="tx1"/>
                </a:solidFill>
              </a:rPr>
              <a:t>ma</a:t>
            </a:r>
            <a:r>
              <a:rPr lang="es-ES" sz="2000" dirty="0" smtClean="0">
                <a:solidFill>
                  <a:schemeClr val="tx1"/>
                </a:solidFill>
              </a:rPr>
              <a:t>, mi: entero)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400"/>
            <a:ext cx="7848600" cy="18288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//Constructor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PresionArterial(int ma,int mi){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ma &gt; 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 &gt; 0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21324" y="5181600"/>
            <a:ext cx="7836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El </a:t>
            </a:r>
            <a:r>
              <a:rPr lang="es-ES" sz="2400" b="1" dirty="0"/>
              <a:t>constructor</a:t>
            </a:r>
            <a:r>
              <a:rPr lang="es-ES" sz="2400" dirty="0"/>
              <a:t> </a:t>
            </a:r>
            <a:r>
              <a:rPr lang="es-ES" sz="2400" dirty="0" smtClean="0"/>
              <a:t>asigna a cada atributo de instancia el valor de un </a:t>
            </a:r>
            <a:r>
              <a:rPr lang="es-ES" sz="2400" b="1" dirty="0" smtClean="0"/>
              <a:t>parámetro formal</a:t>
            </a:r>
            <a:r>
              <a:rPr lang="es-ES" sz="2400" dirty="0" smtClean="0"/>
              <a:t>. </a:t>
            </a:r>
            <a:endParaRPr lang="es-ES" sz="2400" dirty="0"/>
          </a:p>
        </p:txBody>
      </p:sp>
      <p:sp>
        <p:nvSpPr>
          <p:cNvPr id="12" name="3 Rectángulo"/>
          <p:cNvSpPr/>
          <p:nvPr/>
        </p:nvSpPr>
        <p:spPr>
          <a:xfrm>
            <a:off x="5181600" y="2514600"/>
            <a:ext cx="3039587" cy="452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requiere </a:t>
            </a:r>
            <a:r>
              <a:rPr lang="es-ES" dirty="0" err="1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ma</a:t>
            </a:r>
            <a:r>
              <a:rPr lang="es-ES" dirty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 &gt; </a:t>
            </a:r>
            <a:r>
              <a:rPr lang="es-ES" dirty="0" smtClean="0">
                <a:solidFill>
                  <a:srgbClr val="000000"/>
                </a:solidFill>
                <a:effectLst/>
                <a:latin typeface="Arial"/>
                <a:ea typeface="Batang"/>
                <a:cs typeface="Times New Roman"/>
              </a:rPr>
              <a:t>mi &gt; 0</a:t>
            </a:r>
            <a:r>
              <a:rPr lang="en-US" dirty="0">
                <a:solidFill>
                  <a:srgbClr val="000000"/>
                </a:solidFill>
                <a:effectLst/>
                <a:ea typeface="Batang"/>
                <a:cs typeface="Times New Roman"/>
              </a:rPr>
              <a:t> </a:t>
            </a:r>
            <a:endParaRPr lang="es-AR" dirty="0">
              <a:effectLst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55319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1371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obtenerMaxima</a:t>
            </a:r>
            <a:r>
              <a:rPr lang="es-ES" sz="2000" dirty="0" smtClean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obtenerMinima</a:t>
            </a:r>
            <a:r>
              <a:rPr lang="es-ES" sz="2000" dirty="0" smtClean="0">
                <a:solidFill>
                  <a:schemeClr val="tx1"/>
                </a:solidFill>
              </a:rPr>
              <a:t>():entero</a:t>
            </a:r>
            <a:endParaRPr lang="es-ES" sz="2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514600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581400"/>
            <a:ext cx="7848600" cy="16002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obtenerMaxima(){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maxima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obtenerMinima(){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minima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09600" y="5334000"/>
            <a:ext cx="7848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 instrucción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sz="2400" dirty="0" smtClean="0"/>
              <a:t> retorna el valor de un </a:t>
            </a:r>
            <a:r>
              <a:rPr lang="es-ES" sz="2400" b="1" dirty="0" smtClean="0"/>
              <a:t>atributo</a:t>
            </a:r>
            <a:r>
              <a:rPr lang="es-ES" sz="2400" dirty="0" smtClean="0"/>
              <a:t>, el tipo corresponde a la declaración del método.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050866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obtenerPulso</a:t>
            </a:r>
            <a:r>
              <a:rPr lang="es-ES" sz="2000" dirty="0" smtClean="0">
                <a:solidFill>
                  <a:schemeClr val="tx1"/>
                </a:solidFill>
              </a:rPr>
              <a:t>():entero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399"/>
            <a:ext cx="7848600" cy="1459523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obtenerPulso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//pulso= máxima-mínima</a:t>
            </a:r>
            <a:endParaRPr lang="es-AR" sz="22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maxima-minima;</a:t>
            </a: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27186" y="4918501"/>
            <a:ext cx="7848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 instrucción </a:t>
            </a:r>
            <a:r>
              <a:rPr lang="es-ES" sz="22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sz="2400" dirty="0" smtClean="0"/>
              <a:t> retorna el valor de una </a:t>
            </a:r>
            <a:r>
              <a:rPr lang="es-ES" sz="2400" b="1" dirty="0" smtClean="0"/>
              <a:t>expresión aritmética</a:t>
            </a:r>
            <a:r>
              <a:rPr lang="es-ES" sz="2400" dirty="0" smtClean="0"/>
              <a:t>, el tipo corresponde a la declaración del método.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823634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</a:t>
            </a:r>
            <a:r>
              <a:rPr lang="es-ES" dirty="0"/>
              <a:t>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 marL="0" lvl="0" indent="0">
              <a:spcBef>
                <a:spcPts val="0"/>
              </a:spcBef>
              <a:buNone/>
            </a:pPr>
            <a:endParaRPr lang="es-ES" b="1" dirty="0" smtClean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pPr>
              <a:spcBef>
                <a:spcPts val="600"/>
              </a:spcBef>
            </a:pPr>
            <a:endParaRPr lang="es-ES" sz="2600" dirty="0"/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pPr>
              <a:spcBef>
                <a:spcPts val="600"/>
              </a:spcBef>
            </a:pPr>
            <a:endParaRPr lang="es-ES" sz="44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400"/>
            <a:ext cx="7848600" cy="1108264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alarmaHipertension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" sz="22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//</a:t>
            </a:r>
            <a:r>
              <a:rPr lang="es-ES" sz="2200" b="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maxima</a:t>
            </a:r>
            <a:r>
              <a:rPr lang="es-ES" sz="22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&gt;140 </a:t>
            </a:r>
            <a:r>
              <a:rPr lang="es-ES" sz="2200" b="1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o </a:t>
            </a:r>
            <a:r>
              <a:rPr lang="es-ES" sz="2200" b="1" dirty="0" err="1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minima</a:t>
            </a:r>
            <a:r>
              <a:rPr lang="es-ES" sz="2200" b="1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&gt;80</a:t>
            </a:r>
            <a:endParaRPr lang="es-AR" sz="2200" b="1" dirty="0">
              <a:latin typeface="Courier New" panose="02070309020205020404" pitchFamily="49" charset="0"/>
              <a:ea typeface="Batang"/>
              <a:cs typeface="Courier New" panose="02070309020205020404" pitchFamily="49" charset="0"/>
            </a:endParaRPr>
          </a:p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maxima &gt;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140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minima &gt; 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80; 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09601" y="4308664"/>
            <a:ext cx="784859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 smtClean="0"/>
              <a:t>La consulta retorna </a:t>
            </a:r>
            <a:r>
              <a:rPr lang="es-ES" sz="2400" dirty="0"/>
              <a:t>como resultado un valor booleano que resulta de evaluar la </a:t>
            </a:r>
            <a:r>
              <a:rPr lang="es-ES" sz="2400" dirty="0" smtClean="0"/>
              <a:t>expresión lógica.</a:t>
            </a:r>
            <a:endParaRPr lang="es-ES" sz="2400" dirty="0"/>
          </a:p>
          <a:p>
            <a:pPr>
              <a:spcBef>
                <a:spcPts val="600"/>
              </a:spcBef>
            </a:pPr>
            <a:r>
              <a:rPr lang="es-ES" sz="2400" dirty="0"/>
              <a:t>El operador || denota disyunción con </a:t>
            </a:r>
            <a:r>
              <a:rPr lang="es-ES" sz="2400" b="1" dirty="0"/>
              <a:t>cortocircuito, </a:t>
            </a:r>
            <a:r>
              <a:rPr lang="es-ES" sz="2400" dirty="0"/>
              <a:t>si la primera </a:t>
            </a:r>
            <a:r>
              <a:rPr lang="es-ES" sz="2400" dirty="0" err="1"/>
              <a:t>subexpresión</a:t>
            </a:r>
            <a:r>
              <a:rPr lang="es-ES" sz="2400" dirty="0"/>
              <a:t> computa true, no se computa la segunda.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5326357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</a:t>
            </a:r>
            <a:r>
              <a:rPr lang="es-ES" dirty="0"/>
              <a:t>LA PRESIÓN 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400"/>
            <a:ext cx="7848600" cy="16002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alarmaHipertension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//</a:t>
            </a:r>
            <a:r>
              <a:rPr lang="es-ES" sz="220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maxima</a:t>
            </a:r>
            <a:r>
              <a:rPr lang="es-ES" sz="2200" dirty="0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&gt;140 </a:t>
            </a:r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o </a:t>
            </a:r>
            <a:r>
              <a:rPr lang="es-ES" sz="2200" dirty="0" err="1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minima</a:t>
            </a:r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&gt;80</a:t>
            </a:r>
            <a:endParaRPr lang="es-AR" sz="2200" dirty="0">
              <a:latin typeface="Courier New" panose="02070309020205020404" pitchFamily="49" charset="0"/>
              <a:ea typeface="Batang"/>
              <a:cs typeface="Courier New" panose="02070309020205020404" pitchFamily="49" charset="0"/>
            </a:endParaRPr>
          </a:p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b=maxima&gt;140|| minima&gt;80;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b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09601" y="4953000"/>
            <a:ext cx="78251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 smtClean="0"/>
              <a:t>Esta </a:t>
            </a:r>
            <a:r>
              <a:rPr lang="es-ES" sz="2400" dirty="0"/>
              <a:t>versión, equivalente a la anterior, utiliza una variable local booleana para </a:t>
            </a:r>
            <a:r>
              <a:rPr lang="es-ES" sz="2400" dirty="0" smtClean="0"/>
              <a:t>retener y retornar </a:t>
            </a:r>
            <a:r>
              <a:rPr lang="es-ES" sz="2400" dirty="0"/>
              <a:t>el valor de la expresión computada</a:t>
            </a:r>
            <a:r>
              <a:rPr lang="es-ES" sz="2400" dirty="0" smtClean="0"/>
              <a:t>.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24333361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</a:t>
            </a:r>
            <a:r>
              <a:rPr lang="es-ES" dirty="0"/>
              <a:t>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 marL="0" lvl="0" indent="0">
              <a:spcBef>
                <a:spcPts val="0"/>
              </a:spcBef>
              <a:buNone/>
            </a:pPr>
            <a:endParaRPr lang="es-ES" b="1" dirty="0" smtClean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pPr>
              <a:spcBef>
                <a:spcPts val="600"/>
              </a:spcBef>
            </a:pPr>
            <a:endParaRPr lang="es-ES" sz="2600" dirty="0"/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pPr>
              <a:spcBef>
                <a:spcPts val="600"/>
              </a:spcBef>
            </a:pPr>
            <a:endParaRPr lang="es-ES" sz="4400" dirty="0" smtClean="0"/>
          </a:p>
          <a:p>
            <a:pPr>
              <a:spcBef>
                <a:spcPts val="600"/>
              </a:spcBef>
            </a:pPr>
            <a:endParaRPr lang="es-ES" sz="4400" dirty="0"/>
          </a:p>
          <a:p>
            <a:pPr>
              <a:spcBef>
                <a:spcPts val="600"/>
              </a:spcBef>
            </a:pPr>
            <a:endParaRPr lang="es-ES" sz="5500" dirty="0" smtClean="0"/>
          </a:p>
          <a:p>
            <a:pPr>
              <a:spcBef>
                <a:spcPts val="600"/>
              </a:spcBef>
            </a:pPr>
            <a:endParaRPr lang="es-ES" sz="60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2133600"/>
            <a:ext cx="4343400" cy="990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PresionArterial</a:t>
            </a:r>
            <a:endParaRPr lang="es-ES" sz="2000" dirty="0" smtClean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alarmaHipertension</a:t>
            </a:r>
            <a:r>
              <a:rPr lang="es-ES" sz="2000" dirty="0" smtClean="0">
                <a:solidFill>
                  <a:schemeClr val="tx1"/>
                </a:solidFill>
              </a:rPr>
              <a:t>():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 smtClean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609601" y="2463798"/>
            <a:ext cx="434339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09600" y="3200400"/>
            <a:ext cx="7848600" cy="26670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alarmaHipertension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//</a:t>
            </a:r>
            <a:r>
              <a:rPr lang="es-ES" sz="220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maxima</a:t>
            </a:r>
            <a:r>
              <a:rPr lang="es-ES" sz="2200" dirty="0" smtClean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&gt;140 </a:t>
            </a:r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o </a:t>
            </a:r>
            <a:r>
              <a:rPr lang="es-ES" sz="2200" dirty="0" err="1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minima</a:t>
            </a:r>
            <a:r>
              <a:rPr lang="es-ES" sz="2200" dirty="0">
                <a:solidFill>
                  <a:srgbClr val="000000"/>
                </a:solidFill>
                <a:latin typeface="Courier New" panose="02070309020205020404" pitchFamily="49" charset="0"/>
                <a:ea typeface="Batang"/>
                <a:cs typeface="Courier New" panose="02070309020205020404" pitchFamily="49" charset="0"/>
              </a:rPr>
              <a:t>&gt;80</a:t>
            </a:r>
            <a:endParaRPr lang="es-AR" sz="2200" dirty="0">
              <a:latin typeface="Courier New" panose="02070309020205020404" pitchFamily="49" charset="0"/>
              <a:ea typeface="Batang"/>
              <a:cs typeface="Courier New" panose="02070309020205020404" pitchFamily="49" charset="0"/>
            </a:endParaRPr>
          </a:p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 b </a:t>
            </a:r>
            <a:r>
              <a:rPr lang="it-IT" sz="2200" b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it-IT" sz="2200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false;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maxima&gt;140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minima&gt;80)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true;</a:t>
            </a:r>
          </a:p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it-IT" sz="22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/>
            <a:r>
              <a:rPr lang="it-IT" sz="22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2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771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>
              <a:spcBef>
                <a:spcPts val="600"/>
              </a:spcBef>
            </a:pPr>
            <a:r>
              <a:rPr lang="es-ES" dirty="0" smtClean="0"/>
              <a:t>Los atributos </a:t>
            </a:r>
            <a:r>
              <a:rPr lang="es-ES" b="1" dirty="0" smtClean="0"/>
              <a:t>no son visibles </a:t>
            </a:r>
            <a:r>
              <a:rPr lang="es-ES" dirty="0" smtClean="0"/>
              <a:t>desde el exterior de la clase porque los hemos declarado </a:t>
            </a:r>
            <a:r>
              <a:rPr lang="es-ES" b="1" dirty="0" smtClean="0"/>
              <a:t>privados</a:t>
            </a:r>
            <a:r>
              <a:rPr lang="es-ES" dirty="0" smtClean="0"/>
              <a:t>.  </a:t>
            </a:r>
          </a:p>
          <a:p>
            <a:pPr>
              <a:spcBef>
                <a:spcPts val="600"/>
              </a:spcBef>
            </a:pPr>
            <a:r>
              <a:rPr lang="es-ES" dirty="0" smtClean="0"/>
              <a:t>Los métodos que no modifican los valores de los atributos se llaman </a:t>
            </a:r>
            <a:r>
              <a:rPr lang="es-ES" b="1" dirty="0" smtClean="0"/>
              <a:t>consultas</a:t>
            </a:r>
            <a:r>
              <a:rPr lang="es-ES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s-ES" dirty="0" smtClean="0"/>
              <a:t>El </a:t>
            </a:r>
            <a:r>
              <a:rPr lang="es-ES" dirty="0"/>
              <a:t>nombre de una consulta está precedido por el </a:t>
            </a:r>
            <a:r>
              <a:rPr lang="es-ES" b="1" dirty="0"/>
              <a:t>tipo del resultado</a:t>
            </a:r>
            <a:r>
              <a:rPr lang="es-ES" dirty="0"/>
              <a:t>.</a:t>
            </a:r>
          </a:p>
          <a:p>
            <a:pPr>
              <a:spcBef>
                <a:spcPts val="600"/>
              </a:spcBef>
            </a:pPr>
            <a:r>
              <a:rPr lang="es-ES" dirty="0" smtClean="0"/>
              <a:t>La consulta </a:t>
            </a:r>
            <a:r>
              <a:rPr lang="es-ES" dirty="0"/>
              <a:t>incluye una instrucción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dirty="0"/>
              <a:t> seguida de una </a:t>
            </a:r>
            <a:r>
              <a:rPr lang="es-ES" b="1" dirty="0"/>
              <a:t>expresión</a:t>
            </a:r>
            <a:r>
              <a:rPr lang="es-ES" dirty="0"/>
              <a:t> de </a:t>
            </a:r>
            <a:r>
              <a:rPr lang="es-ES" b="1" dirty="0"/>
              <a:t>tipo compatible </a:t>
            </a:r>
            <a:r>
              <a:rPr lang="es-ES" dirty="0"/>
              <a:t>con el </a:t>
            </a:r>
            <a:r>
              <a:rPr lang="es-ES" b="1" dirty="0"/>
              <a:t>tipo del resultado</a:t>
            </a:r>
            <a:r>
              <a:rPr lang="es-ES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s-ES" sz="4800" dirty="0" smtClean="0"/>
          </a:p>
          <a:p>
            <a:pPr>
              <a:spcBef>
                <a:spcPts val="600"/>
              </a:spcBef>
            </a:pPr>
            <a:endParaRPr lang="es-ES" sz="4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Implementación en Java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569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" dirty="0" smtClean="0"/>
          </a:p>
          <a:p>
            <a:pPr>
              <a:spcBef>
                <a:spcPts val="600"/>
              </a:spcBef>
            </a:pPr>
            <a:endParaRPr lang="es-ES" dirty="0"/>
          </a:p>
          <a:p>
            <a:pPr>
              <a:spcBef>
                <a:spcPts val="600"/>
              </a:spcBef>
            </a:pPr>
            <a:r>
              <a:rPr lang="es-ES" dirty="0" smtClean="0"/>
              <a:t>Declaramos los atributos como privados para que solo sean accesibles dentro de la clase.</a:t>
            </a:r>
          </a:p>
          <a:p>
            <a:pPr>
              <a:spcBef>
                <a:spcPts val="600"/>
              </a:spcBef>
            </a:pPr>
            <a:r>
              <a:rPr lang="es-ES" dirty="0"/>
              <a:t>Para </a:t>
            </a:r>
            <a:r>
              <a:rPr lang="es-ES" b="1" dirty="0"/>
              <a:t>consultar </a:t>
            </a:r>
            <a:r>
              <a:rPr lang="es-ES" dirty="0"/>
              <a:t>el valor de cada atributo definimos un </a:t>
            </a:r>
            <a:r>
              <a:rPr lang="es-ES" b="1" dirty="0"/>
              <a:t>método</a:t>
            </a:r>
            <a:r>
              <a:rPr lang="es-ES" dirty="0"/>
              <a:t> que retorna el valor del atributo. </a:t>
            </a:r>
            <a:endParaRPr lang="es-ES" dirty="0" smtClean="0"/>
          </a:p>
          <a:p>
            <a:pPr>
              <a:spcBef>
                <a:spcPts val="600"/>
              </a:spcBef>
            </a:pPr>
            <a:r>
              <a:rPr lang="es-ES" dirty="0" smtClean="0"/>
              <a:t>Cada identificador de clase comienza con una mayúscula, a las variables por lo general le asignamos nombres que comienzan en minúscula. </a:t>
            </a:r>
          </a:p>
          <a:p>
            <a:pPr>
              <a:spcBef>
                <a:spcPts val="600"/>
              </a:spcBef>
            </a:pPr>
            <a:r>
              <a:rPr lang="es-ES" dirty="0" smtClean="0"/>
              <a:t>Retenemos el orden y </a:t>
            </a:r>
            <a:r>
              <a:rPr lang="es-ES" dirty="0"/>
              <a:t>los comentarios del diagrama en el </a:t>
            </a:r>
            <a:r>
              <a:rPr lang="es-ES" dirty="0" smtClean="0"/>
              <a:t>código para reflejar su estructura. </a:t>
            </a:r>
            <a:endParaRPr lang="es-ES" dirty="0"/>
          </a:p>
          <a:p>
            <a:pPr marL="0" indent="0">
              <a:spcBef>
                <a:spcPts val="600"/>
              </a:spcBef>
              <a:buNone/>
            </a:pPr>
            <a:endParaRPr lang="es-ES" sz="4800" dirty="0" smtClean="0"/>
          </a:p>
          <a:p>
            <a:pPr>
              <a:spcBef>
                <a:spcPts val="600"/>
              </a:spcBef>
            </a:pPr>
            <a:endParaRPr lang="es-ES" sz="4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Convenciones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713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SISTEMAS DE SOFTWARE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395536" y="1628800"/>
            <a:ext cx="7910264" cy="47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altLang="es-AR" sz="2400" dirty="0" smtClean="0"/>
              <a:t>El </a:t>
            </a:r>
            <a:r>
              <a:rPr lang="es-AR" alt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software</a:t>
            </a:r>
            <a:r>
              <a:rPr lang="es-AR" altLang="es-A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AR" altLang="es-AR" sz="2400" dirty="0"/>
              <a:t>está formado por un conjunto de </a:t>
            </a:r>
            <a:r>
              <a:rPr lang="es-AR" altLang="es-AR" sz="2400" b="1" dirty="0"/>
              <a:t>programas</a:t>
            </a:r>
            <a:r>
              <a:rPr lang="es-AR" altLang="es-AR" sz="2400" dirty="0"/>
              <a:t> y los </a:t>
            </a:r>
            <a:r>
              <a:rPr lang="es-AR" altLang="es-AR" sz="2400" b="1" dirty="0"/>
              <a:t>documentos</a:t>
            </a:r>
            <a:r>
              <a:rPr lang="es-AR" altLang="es-AR" sz="2400" dirty="0"/>
              <a:t> que modelan el problema y su </a:t>
            </a:r>
            <a:r>
              <a:rPr lang="es-AR" altLang="es-AR" sz="2400" dirty="0" smtClean="0"/>
              <a:t>solución.</a:t>
            </a:r>
          </a:p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sz="2400" dirty="0" smtClean="0"/>
              <a:t>La </a:t>
            </a:r>
            <a:r>
              <a:rPr lang="es-AR" sz="2400" dirty="0"/>
              <a:t>expectativa es obtener sistemas </a:t>
            </a:r>
            <a:r>
              <a:rPr lang="es-AR" sz="2400" b="1" dirty="0"/>
              <a:t>confiables</a:t>
            </a:r>
            <a:r>
              <a:rPr lang="es-AR" sz="2400" dirty="0"/>
              <a:t>, </a:t>
            </a:r>
            <a:r>
              <a:rPr lang="es-AR" sz="2400" b="1" dirty="0"/>
              <a:t>eficientes</a:t>
            </a:r>
            <a:r>
              <a:rPr lang="es-AR" sz="2400" dirty="0"/>
              <a:t> y </a:t>
            </a:r>
            <a:r>
              <a:rPr lang="es-AR" sz="2400" b="1" dirty="0"/>
              <a:t>flexibles</a:t>
            </a:r>
            <a:r>
              <a:rPr lang="es-AR" sz="2400" dirty="0"/>
              <a:t> para problemas de </a:t>
            </a:r>
            <a:r>
              <a:rPr lang="es-AR" sz="2400" b="1" dirty="0"/>
              <a:t>mediana y gran escala</a:t>
            </a:r>
            <a:r>
              <a:rPr lang="es-AR" sz="2400" dirty="0"/>
              <a:t>, en </a:t>
            </a:r>
            <a:r>
              <a:rPr lang="es-AR" sz="2400" b="1" dirty="0"/>
              <a:t>ambientes </a:t>
            </a:r>
            <a:r>
              <a:rPr lang="es-AR" sz="2400" b="1" dirty="0" smtClean="0"/>
              <a:t>dinámicos</a:t>
            </a:r>
            <a:r>
              <a:rPr lang="es-AR" sz="2400" dirty="0" smtClean="0"/>
              <a:t>.</a:t>
            </a:r>
          </a:p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sz="2400" dirty="0" smtClean="0"/>
              <a:t>La </a:t>
            </a:r>
            <a:r>
              <a:rPr lang="es-AR" sz="2400" b="1" dirty="0"/>
              <a:t>escala de un problema</a:t>
            </a:r>
            <a:r>
              <a:rPr lang="es-AR" sz="2400" dirty="0"/>
              <a:t> está relacionada con el </a:t>
            </a:r>
            <a:r>
              <a:rPr lang="es-AR" sz="2400" b="1" dirty="0"/>
              <a:t>costo</a:t>
            </a:r>
            <a:r>
              <a:rPr lang="es-AR" sz="2400" dirty="0"/>
              <a:t> y el </a:t>
            </a:r>
            <a:r>
              <a:rPr lang="es-AR" sz="2400" b="1" dirty="0"/>
              <a:t>tiempo</a:t>
            </a:r>
            <a:r>
              <a:rPr lang="es-AR" sz="2400" dirty="0"/>
              <a:t> que demanda resolverlo. </a:t>
            </a:r>
            <a:endParaRPr lang="es-AR" sz="2400" dirty="0" smtClean="0"/>
          </a:p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sz="2400" dirty="0" smtClean="0"/>
              <a:t>Un </a:t>
            </a:r>
            <a:r>
              <a:rPr lang="es-AR" sz="2400" b="1" dirty="0"/>
              <a:t>ambiente dinámico </a:t>
            </a:r>
            <a:r>
              <a:rPr lang="es-AR" sz="2400" dirty="0"/>
              <a:t>es aquel en el que se producen cambios frecuentes. </a:t>
            </a:r>
          </a:p>
          <a:p>
            <a:pPr marL="114300" indent="0">
              <a:buNone/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0499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pPr marL="0" lvl="0" indent="0">
              <a:spcBef>
                <a:spcPts val="0"/>
              </a:spcBef>
              <a:buNone/>
            </a:pPr>
            <a:endParaRPr lang="es-ES" b="1" dirty="0" smtClean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E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pPr>
              <a:spcBef>
                <a:spcPts val="600"/>
              </a:spcBef>
            </a:pPr>
            <a:endParaRPr lang="es-ES" sz="2600" dirty="0"/>
          </a:p>
          <a:p>
            <a:pPr>
              <a:spcBef>
                <a:spcPts val="600"/>
              </a:spcBef>
            </a:pPr>
            <a:endParaRPr lang="es-ES" sz="2600" dirty="0" smtClean="0"/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pPr>
              <a:spcBef>
                <a:spcPts val="600"/>
              </a:spcBef>
            </a:pPr>
            <a:endParaRPr lang="es-ES" sz="4400" dirty="0" smtClean="0"/>
          </a:p>
          <a:p>
            <a:pPr>
              <a:spcBef>
                <a:spcPts val="600"/>
              </a:spcBef>
            </a:pPr>
            <a:endParaRPr lang="es-ES" sz="4400" dirty="0"/>
          </a:p>
          <a:p>
            <a:pPr>
              <a:spcBef>
                <a:spcPts val="600"/>
              </a:spcBef>
            </a:pPr>
            <a:endParaRPr lang="es-ES" sz="5500" dirty="0" smtClean="0"/>
          </a:p>
          <a:p>
            <a:pPr>
              <a:spcBef>
                <a:spcPts val="600"/>
              </a:spcBef>
            </a:pPr>
            <a:endParaRPr lang="es-ES" sz="60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609600" y="1371600"/>
            <a:ext cx="7848600" cy="50292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{</a:t>
            </a:r>
          </a:p>
          <a:p>
            <a:pPr lvl="0"/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Atributos de instancia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 maxima;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 minima;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//Constructor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PresionArterial(int ma,int mi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lvl="0"/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Requiere ma &gt; 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mi&gt; 0</a:t>
            </a: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mi;}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obtenerMaxima()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maxima;}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obtenerMinima()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return minima;}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obtenerPulso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lvl="0"/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pulso=maxima-minima</a:t>
            </a:r>
          </a:p>
          <a:p>
            <a:pPr lvl="0"/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maxima-minima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boolean alarmaHipertension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 </a:t>
            </a:r>
          </a:p>
          <a:p>
            <a:pPr lvl="0"/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maxima &gt; 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140 </a:t>
            </a:r>
            <a:r>
              <a:rPr lang="it-IT" sz="16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minima &gt; 80</a:t>
            </a:r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16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6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601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La clase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dirty="0"/>
              <a:t>  forma parte de un sistema que modela la solución de un problema.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El sistema incluye a muchas otras clases, relacionadas entre sí, probablemente escritas por distintos programadores.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Antes de integrar la clase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dirty="0"/>
              <a:t> al sistema, el programador debe </a:t>
            </a:r>
            <a:r>
              <a:rPr lang="es-ES" b="1" dirty="0"/>
              <a:t>verificar</a:t>
            </a:r>
            <a:r>
              <a:rPr lang="es-ES" dirty="0"/>
              <a:t> que es correcta para un conjunto de </a:t>
            </a:r>
            <a:r>
              <a:rPr lang="es-ES" b="1" dirty="0"/>
              <a:t>casos de prueba</a:t>
            </a:r>
            <a:r>
              <a:rPr lang="es-ES" dirty="0"/>
              <a:t>. 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29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La verificación no garantiza la </a:t>
            </a:r>
            <a:r>
              <a:rPr lang="es-ES" dirty="0" err="1"/>
              <a:t>correctitud</a:t>
            </a:r>
            <a:r>
              <a:rPr lang="es-ES" dirty="0"/>
              <a:t>, pero permite detectar algunos errores y depurarlos.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s-ES" dirty="0"/>
              <a:t>Definimos una clase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testPresion</a:t>
            </a:r>
            <a:r>
              <a:rPr lang="es-ES" dirty="0"/>
              <a:t> que </a:t>
            </a:r>
            <a:r>
              <a:rPr lang="es-ES" b="1" dirty="0"/>
              <a:t>usa</a:t>
            </a:r>
            <a:r>
              <a:rPr lang="es-ES" dirty="0"/>
              <a:t> a la clase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" dirty="0"/>
              <a:t> y verifica </a:t>
            </a:r>
            <a:r>
              <a:rPr lang="es-ES" dirty="0" smtClean="0"/>
              <a:t>sus servicios para algunos casos de prueba.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48200" y="4343400"/>
            <a:ext cx="3810000" cy="1752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</a:p>
          <a:p>
            <a:pPr lvl="0"/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main (String a[]){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0"/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33046" y="4343400"/>
            <a:ext cx="3810000" cy="17526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PresionArterial {</a:t>
            </a:r>
          </a:p>
          <a:p>
            <a:pPr lvl="0"/>
            <a:endParaRPr lang="it-IT" sz="20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0"/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05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</a:t>
            </a:r>
            <a:r>
              <a:rPr lang="es-ES" dirty="0"/>
              <a:t>DE LA PRESIÓN 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09600" y="54102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/>
              <a:t>La ejecución del programa va a comenzar con la activación del método </a:t>
            </a:r>
            <a:r>
              <a:rPr lang="es-AR" sz="2400" b="1" dirty="0" err="1">
                <a:solidFill>
                  <a:srgbClr val="000000"/>
                </a:solidFill>
                <a:latin typeface="Courier New"/>
                <a:ea typeface="Batang"/>
              </a:rPr>
              <a:t>main</a:t>
            </a:r>
            <a:r>
              <a:rPr lang="es-AR" sz="2400" dirty="0"/>
              <a:t>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20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2541896"/>
            <a:ext cx="7543800" cy="58230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609600" y="5410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declaran</a:t>
            </a:r>
            <a:r>
              <a:rPr lang="en-US" sz="2400" b="1" dirty="0" smtClean="0"/>
              <a:t> dos variables </a:t>
            </a:r>
            <a:r>
              <a:rPr lang="en-US" sz="2400" dirty="0" smtClean="0"/>
              <a:t>de </a:t>
            </a:r>
            <a:r>
              <a:rPr lang="en-US" sz="2400" dirty="0" err="1" smtClean="0"/>
              <a:t>clase</a:t>
            </a:r>
            <a:r>
              <a:rPr lang="en-US" sz="2400" dirty="0" smtClean="0"/>
              <a:t> </a:t>
            </a:r>
            <a:r>
              <a:rPr lang="es-ES" sz="2400" b="1" dirty="0" err="1" smtClean="0">
                <a:latin typeface="Courier New"/>
                <a:ea typeface="Batang"/>
              </a:rPr>
              <a:t>PresionArterial</a:t>
            </a:r>
            <a:endParaRPr lang="en-US" sz="2400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62000" y="2618096"/>
            <a:ext cx="7543800" cy="58230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609600" y="5862935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La </a:t>
            </a:r>
            <a:r>
              <a:rPr lang="en-US" sz="2400" dirty="0" err="1" smtClean="0"/>
              <a:t>clase</a:t>
            </a:r>
            <a:r>
              <a:rPr lang="en-US" sz="2400" dirty="0" smtClean="0"/>
              <a:t> </a:t>
            </a:r>
            <a:r>
              <a:rPr lang="en-US" sz="2400" b="1" dirty="0" err="1">
                <a:latin typeface="Courier New"/>
                <a:ea typeface="Batang"/>
              </a:rPr>
              <a:t>testPresion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usa</a:t>
            </a:r>
            <a:r>
              <a:rPr lang="en-US" sz="2400" dirty="0" smtClean="0"/>
              <a:t> a la </a:t>
            </a:r>
            <a:r>
              <a:rPr lang="en-US" sz="2400" dirty="0" err="1" smtClean="0"/>
              <a:t>clase</a:t>
            </a:r>
            <a:r>
              <a:rPr lang="en-US" sz="2400" dirty="0" smtClean="0"/>
              <a:t> </a:t>
            </a:r>
            <a:r>
              <a:rPr lang="es-ES" sz="2400" b="1" dirty="0" err="1" smtClean="0">
                <a:latin typeface="Courier New"/>
                <a:ea typeface="Batang"/>
              </a:rPr>
              <a:t>PresionArterial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3451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3137848"/>
            <a:ext cx="7543800" cy="58230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609600" y="54102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crean</a:t>
            </a:r>
            <a:r>
              <a:rPr lang="en-US" sz="2400" b="1" dirty="0" smtClean="0"/>
              <a:t> dos </a:t>
            </a:r>
            <a:r>
              <a:rPr lang="en-US" sz="2400" b="1" dirty="0" err="1" smtClean="0"/>
              <a:t>objetos</a:t>
            </a:r>
            <a:r>
              <a:rPr lang="en-US" sz="2400" b="1" dirty="0" smtClean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clase</a:t>
            </a:r>
            <a:r>
              <a:rPr lang="en-US" sz="2400" dirty="0" smtClean="0"/>
              <a:t> </a:t>
            </a:r>
            <a:r>
              <a:rPr lang="es-ES" sz="2400" b="1" dirty="0" err="1" smtClean="0">
                <a:latin typeface="Courier New"/>
                <a:ea typeface="Batang"/>
              </a:rPr>
              <a:t>PresionArterial</a:t>
            </a:r>
            <a:r>
              <a:rPr lang="es-ES" sz="2400" dirty="0" smtClean="0">
                <a:ea typeface="Batang"/>
              </a:rPr>
              <a:t>, cada uno de los cuales queda ligado a una variable.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68710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3671248"/>
            <a:ext cx="7543800" cy="36735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09600" y="5334000"/>
            <a:ext cx="7848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3"/>
            <a:r>
              <a:rPr lang="es-AR" sz="2200" dirty="0" smtClean="0"/>
              <a:t>Se envía el </a:t>
            </a:r>
            <a:r>
              <a:rPr lang="es-AR" sz="2200" b="1" dirty="0" smtClean="0"/>
              <a:t>mensaje</a:t>
            </a:r>
            <a:r>
              <a:rPr lang="es-AR" sz="2200" dirty="0" smtClean="0"/>
              <a:t> </a:t>
            </a:r>
            <a:r>
              <a:rPr lang="es-AR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obtenerPulso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s-AR" sz="2200" dirty="0" smtClean="0"/>
              <a:t> al objeto ligado a la variable 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med1</a:t>
            </a:r>
            <a:r>
              <a:rPr lang="es-AR" sz="2200" dirty="0" smtClean="0"/>
              <a:t>, retorna un valor de tipo </a:t>
            </a:r>
            <a:r>
              <a:rPr lang="es-AR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AR" sz="2200" dirty="0" smtClean="0"/>
              <a:t> que se asigna a la variable  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s-AR" sz="2200" dirty="0" smtClean="0"/>
              <a:t>.</a:t>
            </a:r>
            <a:endParaRPr lang="es-AR" sz="2200" dirty="0"/>
          </a:p>
        </p:txBody>
      </p:sp>
      <p:sp>
        <p:nvSpPr>
          <p:cNvPr id="14" name="13 Rectángulo"/>
          <p:cNvSpPr/>
          <p:nvPr/>
        </p:nvSpPr>
        <p:spPr>
          <a:xfrm>
            <a:off x="762000" y="3733800"/>
            <a:ext cx="7543800" cy="3048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0261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3671248"/>
            <a:ext cx="7543800" cy="36735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09600" y="5334000"/>
            <a:ext cx="7848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3"/>
            <a:r>
              <a:rPr lang="es-AR" sz="2200" dirty="0" smtClean="0"/>
              <a:t>Se envía el </a:t>
            </a:r>
            <a:r>
              <a:rPr lang="es-AR" sz="2200" b="1" dirty="0" smtClean="0"/>
              <a:t>mensaje</a:t>
            </a:r>
            <a:r>
              <a:rPr lang="es-AR" sz="2200" dirty="0" smtClean="0"/>
              <a:t> </a:t>
            </a:r>
            <a:r>
              <a:rPr lang="es-AR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obtenerPulso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s-AR" sz="2200" dirty="0" smtClean="0"/>
              <a:t> al objeto ligado a la variable 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med2</a:t>
            </a:r>
            <a:r>
              <a:rPr lang="es-AR" sz="2200" dirty="0" smtClean="0"/>
              <a:t>, retorna un valor de tipo </a:t>
            </a:r>
            <a:r>
              <a:rPr lang="es-AR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AR" sz="2200" dirty="0" smtClean="0"/>
              <a:t> que se asigna a la variable  </a:t>
            </a:r>
            <a:r>
              <a:rPr lang="es-A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s-AR" sz="2200" dirty="0" smtClean="0"/>
              <a:t>.</a:t>
            </a:r>
            <a:endParaRPr lang="es-AR" sz="2200" dirty="0"/>
          </a:p>
        </p:txBody>
      </p:sp>
      <p:sp>
        <p:nvSpPr>
          <p:cNvPr id="14" name="13 Rectángulo"/>
          <p:cNvSpPr/>
          <p:nvPr/>
        </p:nvSpPr>
        <p:spPr>
          <a:xfrm>
            <a:off x="762000" y="4038600"/>
            <a:ext cx="7543800" cy="3048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4243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Verificación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4280848"/>
            <a:ext cx="7543800" cy="67215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Rectángulo"/>
          <p:cNvSpPr/>
          <p:nvPr/>
        </p:nvSpPr>
        <p:spPr>
          <a:xfrm>
            <a:off x="609600" y="1981200"/>
            <a:ext cx="7848600" cy="32766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testPresion 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 (String a[]){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med1;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PresionArterial med2;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med1 = new PresionArterial (115,60);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med2 = new PresionArterial (110,62);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p1 = med1.obtenerPulso();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p2 = med2.obtenerPulso();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("Primera medición pulso "+p1);      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System.out.println ("Segunda medición pulso "+p2);}</a:t>
            </a:r>
          </a:p>
          <a:p>
            <a:pPr lvl="0"/>
            <a:r>
              <a:rPr lang="it-IT" sz="19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9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62000" y="4343400"/>
            <a:ext cx="7543800" cy="6096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Rectángulo"/>
          <p:cNvSpPr/>
          <p:nvPr/>
        </p:nvSpPr>
        <p:spPr>
          <a:xfrm>
            <a:off x="609600" y="5512713"/>
            <a:ext cx="7848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s-AR" sz="2200" dirty="0" smtClean="0"/>
              <a:t>Se produce una salida por </a:t>
            </a:r>
            <a:r>
              <a:rPr lang="es-AR" sz="2200" b="1" dirty="0" smtClean="0"/>
              <a:t>consola</a:t>
            </a:r>
            <a:r>
              <a:rPr lang="es-AR" sz="22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267664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33400" y="2819400"/>
            <a:ext cx="7848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s-AR" sz="2200" dirty="0" smtClean="0"/>
              <a:t>Es equivalente a : 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609600" y="1981200"/>
            <a:ext cx="784860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PresionArterial med1;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PresionArterial med2;</a:t>
            </a:r>
            <a:endParaRPr lang="es-AR" sz="2000" dirty="0"/>
          </a:p>
        </p:txBody>
      </p:sp>
      <p:sp>
        <p:nvSpPr>
          <p:cNvPr id="10" name="9 Rectángulo"/>
          <p:cNvSpPr/>
          <p:nvPr/>
        </p:nvSpPr>
        <p:spPr>
          <a:xfrm>
            <a:off x="609600" y="3276600"/>
            <a:ext cx="78486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PresionArterial med1,med2;</a:t>
            </a:r>
          </a:p>
        </p:txBody>
      </p:sp>
    </p:spTree>
    <p:extLst>
      <p:ext uri="{BB962C8B-B14F-4D97-AF65-F5344CB8AC3E}">
        <p14:creationId xmlns:p14="http://schemas.microsoft.com/office/powerpoint/2010/main" val="1267664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SISTEMAS DE SOFTWARE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395536" y="1628800"/>
            <a:ext cx="7620000" cy="44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altLang="es-AR" sz="2400" dirty="0" smtClean="0"/>
              <a:t>El </a:t>
            </a:r>
            <a:r>
              <a:rPr lang="es-ES" altLang="es-A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desarrollo de software </a:t>
            </a:r>
            <a:r>
              <a:rPr lang="es-ES" altLang="es-AR" sz="2400" dirty="0"/>
              <a:t>es un </a:t>
            </a:r>
            <a:r>
              <a:rPr lang="es-ES" altLang="es-AR" sz="2400" b="1" dirty="0"/>
              <a:t>proceso</a:t>
            </a:r>
            <a:r>
              <a:rPr lang="es-ES" altLang="es-AR" sz="2400" dirty="0"/>
              <a:t> </a:t>
            </a:r>
            <a:r>
              <a:rPr lang="es-ES" altLang="es-AR" sz="2400" b="1" dirty="0"/>
              <a:t>de </a:t>
            </a:r>
            <a:r>
              <a:rPr lang="es-ES" altLang="es-AR" sz="2400" dirty="0"/>
              <a:t>que abarca distintas </a:t>
            </a:r>
            <a:r>
              <a:rPr lang="es-ES" altLang="es-AR" sz="2400" b="1" dirty="0"/>
              <a:t>etapas</a:t>
            </a:r>
            <a:r>
              <a:rPr lang="es-ES" altLang="es-AR" sz="2400" dirty="0"/>
              <a:t> y requiere de la aplicación de una </a:t>
            </a:r>
            <a:r>
              <a:rPr lang="es-ES" altLang="es-AR" sz="2400" dirty="0" smtClean="0"/>
              <a:t>metodología.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s-ES_tradnl" altLang="es-AR" sz="2400" dirty="0" smtClean="0"/>
              <a:t>Es un </a:t>
            </a:r>
            <a:r>
              <a:rPr lang="es-ES_tradnl" altLang="es-AR" sz="2400" dirty="0"/>
              <a:t>proceso </a:t>
            </a:r>
            <a:r>
              <a:rPr lang="es-ES_tradnl" altLang="es-AR" sz="2400" b="1" dirty="0"/>
              <a:t>colaborativo</a:t>
            </a:r>
            <a:r>
              <a:rPr lang="es-ES_tradnl" altLang="es-AR" sz="2400" dirty="0"/>
              <a:t> en el que interactúan los miembros del </a:t>
            </a:r>
            <a:r>
              <a:rPr lang="es-ES_tradnl" altLang="es-AR" sz="2400" b="1" dirty="0"/>
              <a:t>equipo de desarrollo </a:t>
            </a:r>
            <a:r>
              <a:rPr lang="es-ES_tradnl" altLang="es-AR" sz="2400" dirty="0"/>
              <a:t>con </a:t>
            </a:r>
            <a:r>
              <a:rPr lang="es-ES_tradnl" altLang="es-AR" sz="2400" b="1" dirty="0"/>
              <a:t>clientes</a:t>
            </a:r>
            <a:r>
              <a:rPr lang="es-ES_tradnl" altLang="es-AR" sz="2400" dirty="0"/>
              <a:t> y </a:t>
            </a:r>
            <a:r>
              <a:rPr lang="es-ES_tradnl" altLang="es-AR" sz="2400" b="1" dirty="0"/>
              <a:t>usuarios</a:t>
            </a:r>
            <a:r>
              <a:rPr lang="es-ES_tradnl" altLang="es-AR" sz="2400" dirty="0"/>
              <a:t>. </a:t>
            </a:r>
            <a:endParaRPr lang="es-ES" altLang="es-AR" sz="2400" dirty="0"/>
          </a:p>
          <a:p>
            <a:pPr marL="0" indent="0">
              <a:spcBef>
                <a:spcPct val="50000"/>
              </a:spcBef>
              <a:buNone/>
            </a:pPr>
            <a:r>
              <a:rPr lang="es-ES_tradnl" altLang="es-AR" sz="2400" dirty="0" smtClean="0"/>
              <a:t>El </a:t>
            </a:r>
            <a:r>
              <a:rPr lang="es-ES_tradnl" altLang="es-AR" sz="2400" b="1" dirty="0"/>
              <a:t>ciclo de vida </a:t>
            </a:r>
            <a:r>
              <a:rPr lang="es-ES_tradnl" altLang="es-AR" sz="2400" dirty="0"/>
              <a:t>de un sistema de software comienza cuando se formula la necesidad, oportunidad o idea que le da origen y termina cuando deja de utilizarse.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s-ES_tradnl" altLang="es-AR" sz="2400" dirty="0"/>
              <a:t>Las </a:t>
            </a:r>
            <a:r>
              <a:rPr lang="es-ES_tradnl" altLang="es-AR" sz="2400" b="1" dirty="0"/>
              <a:t>etapas</a:t>
            </a:r>
            <a:r>
              <a:rPr lang="es-ES_tradnl" altLang="es-AR" sz="2400" dirty="0"/>
              <a:t> del desarrollo puede </a:t>
            </a:r>
            <a:r>
              <a:rPr lang="es-ES_tradnl" altLang="es-AR" sz="2400" b="1" dirty="0"/>
              <a:t>organizarse</a:t>
            </a:r>
            <a:r>
              <a:rPr lang="es-ES_tradnl" altLang="es-AR" sz="2400" dirty="0"/>
              <a:t> de diferentes maneras, una alternativa es el </a:t>
            </a:r>
            <a:r>
              <a:rPr lang="es-ES_tradnl" altLang="es-AR" sz="2400" b="1" dirty="0"/>
              <a:t>modelo en cascada</a:t>
            </a:r>
            <a:r>
              <a:rPr lang="es-ES_tradnl" altLang="es-AR" sz="2400" dirty="0"/>
              <a:t>.  </a:t>
            </a:r>
          </a:p>
          <a:p>
            <a:pPr marL="114300" indent="0">
              <a:buNone/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7099773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44768" y="4397257"/>
            <a:ext cx="7848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AR" sz="2200" dirty="0" smtClean="0">
                <a:latin typeface="+mj-lt"/>
                <a:cs typeface="Courier New" panose="02070309020205020404" pitchFamily="49" charset="0"/>
              </a:rPr>
              <a:t>Se asigna espacio en memoria para almacenar los valores de los atributos y se invoca el constructor de la clase </a:t>
            </a:r>
            <a:r>
              <a:rPr lang="es-AR" sz="2200" b="1" dirty="0" err="1" smtClean="0">
                <a:latin typeface="Courier New" pitchFamily="49" charset="0"/>
                <a:cs typeface="Courier New" pitchFamily="49" charset="0"/>
              </a:rPr>
              <a:t>PresionArterial</a:t>
            </a:r>
            <a:endParaRPr lang="es-A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Aft>
                <a:spcPts val="1200"/>
              </a:spcAft>
            </a:pPr>
            <a:r>
              <a:rPr lang="es-AR" sz="2200" dirty="0" smtClean="0">
                <a:latin typeface="+mj-lt"/>
                <a:cs typeface="Courier New" pitchFamily="49" charset="0"/>
              </a:rPr>
              <a:t>Los parámetros formales se inicializan con los valores de los parámetros reales. </a:t>
            </a:r>
          </a:p>
          <a:p>
            <a:pPr marL="342900" indent="-342900"/>
            <a:r>
              <a:rPr lang="es-AR" sz="2200" dirty="0" smtClean="0"/>
              <a:t> 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609600" y="1981200"/>
            <a:ext cx="78486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med1 = new PresionArterial (115,60);</a:t>
            </a:r>
            <a:endParaRPr lang="es-AR" sz="2000" dirty="0"/>
          </a:p>
        </p:txBody>
      </p:sp>
      <p:sp>
        <p:nvSpPr>
          <p:cNvPr id="17" name="16 Rectángulo"/>
          <p:cNvSpPr/>
          <p:nvPr/>
        </p:nvSpPr>
        <p:spPr>
          <a:xfrm>
            <a:off x="609600" y="2438400"/>
            <a:ext cx="7848600" cy="12192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PresionArterial(int ma,int mi){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ma &gt; mi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maxima = ma;</a:t>
            </a:r>
          </a:p>
          <a:p>
            <a:pPr lvl="0"/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minima = mi; }</a:t>
            </a:r>
            <a:endParaRPr lang="it-IT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44768" y="3780693"/>
            <a:ext cx="781343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s-AR" sz="2400" dirty="0">
                <a:cs typeface="Courier New" panose="02070309020205020404" pitchFamily="49" charset="0"/>
              </a:rPr>
              <a:t>Crea un </a:t>
            </a:r>
            <a:r>
              <a:rPr lang="es-AR" sz="2400" b="1" dirty="0">
                <a:cs typeface="Courier New" panose="02070309020205020404" pitchFamily="49" charset="0"/>
              </a:rPr>
              <a:t>objeto</a:t>
            </a:r>
            <a:r>
              <a:rPr lang="es-AR" sz="2400" dirty="0">
                <a:cs typeface="Courier New" panose="02070309020205020404" pitchFamily="49" charset="0"/>
              </a:rPr>
              <a:t> de clase </a:t>
            </a:r>
            <a:r>
              <a:rPr lang="es-AR" sz="2400" b="1" dirty="0" err="1">
                <a:latin typeface="Courier New" pitchFamily="49" charset="0"/>
                <a:cs typeface="Courier New" pitchFamily="49" charset="0"/>
              </a:rPr>
              <a:t>PresionArterial</a:t>
            </a:r>
            <a:endParaRPr lang="es-AR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664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33400" y="3752433"/>
            <a:ext cx="7848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AR" sz="2200" dirty="0" smtClean="0">
                <a:latin typeface="+mj-lt"/>
                <a:cs typeface="Courier New" pitchFamily="49" charset="0"/>
              </a:rPr>
              <a:t>Declara una variable </a:t>
            </a:r>
            <a:r>
              <a:rPr lang="es-AR" sz="22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s-AR" sz="2200" dirty="0" smtClean="0">
                <a:latin typeface="+mj-lt"/>
                <a:cs typeface="Courier New" pitchFamily="49" charset="0"/>
              </a:rPr>
              <a:t> de tipo </a:t>
            </a:r>
            <a:r>
              <a:rPr lang="es-A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AR" sz="2200" dirty="0" smtClean="0">
                <a:latin typeface="+mj-lt"/>
                <a:cs typeface="Courier New" pitchFamily="49" charset="0"/>
              </a:rPr>
              <a:t> y le asigna el valor que resulta de computar la expresión a la derecha del símbolo </a:t>
            </a:r>
            <a:r>
              <a:rPr lang="es-AR" sz="2200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spcAft>
                <a:spcPts val="1200"/>
              </a:spcAft>
            </a:pPr>
            <a:r>
              <a:rPr lang="es-AR" sz="2200" dirty="0" smtClean="0">
                <a:latin typeface="+mj-lt"/>
                <a:cs typeface="Courier New" pitchFamily="49" charset="0"/>
              </a:rPr>
              <a:t>El objeto ligado a la variable </a:t>
            </a:r>
            <a:r>
              <a:rPr lang="es-AR" sz="2200" b="1" dirty="0" smtClean="0">
                <a:latin typeface="Courier New" pitchFamily="49" charset="0"/>
                <a:cs typeface="Courier New" pitchFamily="49" charset="0"/>
              </a:rPr>
              <a:t>med1</a:t>
            </a:r>
            <a:r>
              <a:rPr lang="es-AR" sz="2200" dirty="0" smtClean="0">
                <a:latin typeface="+mj-lt"/>
                <a:cs typeface="Courier New" pitchFamily="49" charset="0"/>
              </a:rPr>
              <a:t> recibe el mensaje </a:t>
            </a:r>
            <a:r>
              <a:rPr lang="es-AR" sz="2200" b="1" dirty="0" err="1" smtClean="0">
                <a:latin typeface="Courier New" pitchFamily="49" charset="0"/>
                <a:cs typeface="Courier New" pitchFamily="49" charset="0"/>
              </a:rPr>
              <a:t>obtenerPulso</a:t>
            </a:r>
            <a:r>
              <a:rPr lang="es-AR" sz="22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spcAft>
                <a:spcPts val="1200"/>
              </a:spcAft>
            </a:pPr>
            <a:r>
              <a:rPr lang="es-AR" sz="2200" dirty="0" smtClean="0">
                <a:latin typeface="+mj-lt"/>
                <a:cs typeface="Courier New" panose="02070309020205020404" pitchFamily="49" charset="0"/>
              </a:rPr>
              <a:t>En respuesta al mensaje el objeto ejecuta el método </a:t>
            </a:r>
            <a:r>
              <a:rPr lang="es-AR" sz="2200" b="1" dirty="0" err="1" smtClean="0">
                <a:latin typeface="Courier New" pitchFamily="49" charset="0"/>
                <a:cs typeface="Courier New" pitchFamily="49" charset="0"/>
              </a:rPr>
              <a:t>obtenerPulso</a:t>
            </a:r>
            <a:r>
              <a:rPr lang="es-AR" sz="2200" dirty="0" smtClean="0">
                <a:latin typeface="+mj-lt"/>
                <a:cs typeface="Courier New" panose="02070309020205020404" pitchFamily="49" charset="0"/>
              </a:rPr>
              <a:t> y retorna un valor de tipo </a:t>
            </a:r>
            <a:r>
              <a:rPr lang="es-A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AR" sz="2200" dirty="0" smtClean="0">
                <a:latin typeface="+mj-lt"/>
                <a:cs typeface="Courier New" panose="02070309020205020404" pitchFamily="49" charset="0"/>
              </a:rPr>
              <a:t>. </a:t>
            </a:r>
          </a:p>
          <a:p>
            <a:pPr marL="342900" indent="-342900"/>
            <a:r>
              <a:rPr lang="es-AR" sz="2200" dirty="0" smtClean="0"/>
              <a:t> 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609600" y="1981200"/>
            <a:ext cx="78486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p1 = med1.obtenerPulso();</a:t>
            </a:r>
            <a:endParaRPr lang="es-AR" sz="2000" dirty="0"/>
          </a:p>
        </p:txBody>
      </p:sp>
      <p:sp>
        <p:nvSpPr>
          <p:cNvPr id="17" name="16 Rectángulo"/>
          <p:cNvSpPr/>
          <p:nvPr/>
        </p:nvSpPr>
        <p:spPr>
          <a:xfrm>
            <a:off x="609600" y="2438400"/>
            <a:ext cx="7848600" cy="1219200"/>
          </a:xfrm>
          <a:prstGeom prst="rect">
            <a:avLst/>
          </a:prstGeom>
          <a:solidFill>
            <a:srgbClr val="FFFF99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obtenerPulso</a:t>
            </a:r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//pulso= máxima-mínima</a:t>
            </a:r>
            <a:endParaRPr lang="es-AR" sz="2000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maxima-minima;</a:t>
            </a:r>
          </a:p>
          <a:p>
            <a:pPr lvl="0"/>
            <a:r>
              <a:rPr lang="it-IT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7664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b="1" dirty="0">
              <a:solidFill>
                <a:srgbClr val="2F2B2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JAVA</a:t>
            </a:r>
            <a:endParaRPr lang="es-AR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62000" y="4280848"/>
            <a:ext cx="7543800" cy="67215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Rectángulo"/>
          <p:cNvSpPr/>
          <p:nvPr/>
        </p:nvSpPr>
        <p:spPr>
          <a:xfrm>
            <a:off x="533400" y="3124200"/>
            <a:ext cx="7848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A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es-AR" sz="2400" dirty="0" smtClean="0"/>
              <a:t> es un objeto que recibe el </a:t>
            </a:r>
            <a:r>
              <a:rPr lang="es-AR" sz="2400" b="1" dirty="0" smtClean="0"/>
              <a:t>mensaje</a:t>
            </a:r>
            <a:r>
              <a:rPr lang="es-AR" sz="2400" dirty="0" smtClean="0"/>
              <a:t> </a:t>
            </a:r>
            <a:r>
              <a:rPr lang="es-A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s-AR" sz="2400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s-AR" sz="2400" dirty="0" smtClean="0"/>
              <a:t>El parámetro de este mensaje es una </a:t>
            </a:r>
            <a:r>
              <a:rPr lang="es-AR" sz="2400" b="1" dirty="0" smtClean="0"/>
              <a:t>cadena de caracteres</a:t>
            </a:r>
            <a:r>
              <a:rPr lang="es-AR" sz="2400" dirty="0" smtClean="0"/>
              <a:t>, esto es un objeto de la clase </a:t>
            </a:r>
            <a:r>
              <a:rPr lang="es-A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AR" sz="2400" dirty="0" smtClean="0"/>
              <a:t>, provista por Java. </a:t>
            </a:r>
          </a:p>
          <a:p>
            <a:pPr>
              <a:spcAft>
                <a:spcPts val="1200"/>
              </a:spcAft>
            </a:pPr>
            <a:r>
              <a:rPr lang="es-AR" sz="2400" dirty="0" smtClean="0"/>
              <a:t>La cadena se genera </a:t>
            </a:r>
            <a:r>
              <a:rPr lang="es-AR" sz="2400" b="1" dirty="0" smtClean="0"/>
              <a:t>concatenando cadenas de caracteres</a:t>
            </a:r>
            <a:r>
              <a:rPr lang="es-AR" sz="2400" dirty="0" smtClean="0"/>
              <a:t>. </a:t>
            </a:r>
          </a:p>
          <a:p>
            <a:pPr marL="342900" indent="-342900">
              <a:spcAft>
                <a:spcPts val="1200"/>
              </a:spcAft>
            </a:pPr>
            <a:r>
              <a:rPr lang="es-AR" sz="2200" dirty="0" smtClean="0"/>
              <a:t> 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791200" cy="1143000"/>
          </a:xfrm>
        </p:spPr>
        <p:txBody>
          <a:bodyPr/>
          <a:lstStyle/>
          <a:p>
            <a:r>
              <a:rPr lang="es-ES" dirty="0"/>
              <a:t>CASO DE ESTUDIO: </a:t>
            </a:r>
            <a:r>
              <a:rPr lang="es-ES" dirty="0" smtClean="0"/>
              <a:t>CONTROL DE LA PRESIÓN </a:t>
            </a:r>
            <a:r>
              <a:rPr lang="es-ES" dirty="0"/>
              <a:t>ARTERIAL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609600" y="2209800"/>
            <a:ext cx="7848600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 ("Primera medición pulso "+p1)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267664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OBSERVACIONES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/>
          </a:p>
          <a:p>
            <a:pPr>
              <a:spcBef>
                <a:spcPts val="600"/>
              </a:spcBef>
            </a:pPr>
            <a:r>
              <a:rPr lang="es-ES_tradnl" dirty="0" smtClean="0"/>
              <a:t>Hemos </a:t>
            </a:r>
            <a:r>
              <a:rPr lang="es-ES_tradnl" dirty="0"/>
              <a:t>mencionado algunos </a:t>
            </a:r>
            <a:r>
              <a:rPr lang="es-ES_tradnl" b="1" dirty="0"/>
              <a:t>términos conocidos</a:t>
            </a:r>
            <a:r>
              <a:rPr lang="es-ES_tradnl" dirty="0"/>
              <a:t>:</a:t>
            </a:r>
          </a:p>
          <a:p>
            <a:pPr lvl="1">
              <a:spcBef>
                <a:spcPts val="600"/>
              </a:spcBef>
            </a:pPr>
            <a:r>
              <a:rPr lang="es-ES_tradnl" sz="2400" i="1" dirty="0"/>
              <a:t>programa, declaración, variable, expresión, tipo de dato elemental…</a:t>
            </a:r>
            <a:endParaRPr lang="es-ES_tradnl" dirty="0"/>
          </a:p>
          <a:p>
            <a:pPr>
              <a:spcBef>
                <a:spcPts val="600"/>
              </a:spcBef>
            </a:pPr>
            <a:r>
              <a:rPr lang="es-ES_tradnl" dirty="0"/>
              <a:t>Hemos definido algunos </a:t>
            </a:r>
            <a:r>
              <a:rPr lang="es-ES_tradnl" b="1" dirty="0"/>
              <a:t>términos nuevos</a:t>
            </a:r>
            <a:r>
              <a:rPr lang="es-ES_tradnl" dirty="0"/>
              <a:t>: </a:t>
            </a:r>
          </a:p>
          <a:p>
            <a:pPr lvl="1">
              <a:spcBef>
                <a:spcPts val="600"/>
              </a:spcBef>
            </a:pPr>
            <a:r>
              <a:rPr lang="es-ES_tradnl" sz="2400" i="1" dirty="0"/>
              <a:t>objeto, clase, atributo, </a:t>
            </a:r>
            <a:r>
              <a:rPr lang="es-ES_tradnl" sz="2400" i="1" dirty="0" smtClean="0"/>
              <a:t>servicio, constructor</a:t>
            </a:r>
            <a:r>
              <a:rPr lang="es-ES_tradnl" sz="2400" i="1" dirty="0"/>
              <a:t>, método, consulta…</a:t>
            </a:r>
            <a:endParaRPr lang="es-ES_tradnl" sz="2400" dirty="0"/>
          </a:p>
          <a:p>
            <a:pPr>
              <a:spcBef>
                <a:spcPts val="600"/>
              </a:spcBef>
            </a:pPr>
            <a:r>
              <a:rPr lang="es-ES_tradnl" dirty="0"/>
              <a:t>En las próximas clases nos concentraremos en comprender y vincular los conceptos asociados a estos nuevos términos e integrarlos con algunos de los conceptos aprendidos previamente. </a:t>
            </a:r>
          </a:p>
          <a:p>
            <a:endParaRPr lang="es-AR" dirty="0"/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En esta clase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546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/>
          </a:p>
          <a:p>
            <a:pPr>
              <a:spcBef>
                <a:spcPts val="600"/>
              </a:spcBef>
            </a:pPr>
            <a:r>
              <a:rPr lang="es-ES_tradnl" dirty="0"/>
              <a:t>El aprendizaje de Java va a requerir </a:t>
            </a:r>
            <a:r>
              <a:rPr lang="es-ES_tradnl" b="1" dirty="0"/>
              <a:t>autonomía</a:t>
            </a:r>
            <a:r>
              <a:rPr lang="es-ES_tradnl" dirty="0"/>
              <a:t>.  </a:t>
            </a:r>
          </a:p>
          <a:p>
            <a:pPr>
              <a:spcBef>
                <a:spcPts val="600"/>
              </a:spcBef>
            </a:pPr>
            <a:r>
              <a:rPr lang="es-ES_tradnl" dirty="0"/>
              <a:t>El objetivo es que </a:t>
            </a:r>
            <a:r>
              <a:rPr lang="es-ES_tradnl" b="1" dirty="0"/>
              <a:t>aprendan a aprender </a:t>
            </a:r>
            <a:r>
              <a:rPr lang="es-ES_tradnl" dirty="0"/>
              <a:t>un lenguaje de programación. </a:t>
            </a:r>
          </a:p>
          <a:p>
            <a:pPr>
              <a:spcBef>
                <a:spcPts val="600"/>
              </a:spcBef>
            </a:pPr>
            <a:r>
              <a:rPr lang="es-ES_tradnl" dirty="0"/>
              <a:t>En las primeras clases prácticas se describirán los aspectos básicos de Java, es decir, la estructura de una clase y los mecanismos provistos para declarar variables, evaluar expresiones, estructurar el control, etc. </a:t>
            </a:r>
          </a:p>
          <a:p>
            <a:pPr>
              <a:spcBef>
                <a:spcPts val="600"/>
              </a:spcBef>
            </a:pPr>
            <a:r>
              <a:rPr lang="es-ES_tradnl" dirty="0"/>
              <a:t>Los prácticos 1,2 y 3 se proponen en las </a:t>
            </a:r>
            <a:r>
              <a:rPr lang="es-ES_tradnl" b="1" dirty="0"/>
              <a:t>dos primeras semanas </a:t>
            </a:r>
            <a:r>
              <a:rPr lang="es-ES_tradnl" dirty="0"/>
              <a:t>y están orientados a presentar los aspectos básicos del lenguaje.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447800"/>
            <a:ext cx="7848600" cy="6096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Entre la teoría y la práctica</a:t>
            </a:r>
            <a:endParaRPr lang="es-A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879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s-ES_tradnl" dirty="0" smtClean="0"/>
          </a:p>
          <a:p>
            <a:pPr>
              <a:spcBef>
                <a:spcPts val="600"/>
              </a:spcBef>
            </a:pPr>
            <a:endParaRPr lang="es-ES_tradnl" dirty="0"/>
          </a:p>
          <a:p>
            <a:pPr>
              <a:spcBef>
                <a:spcPts val="600"/>
              </a:spcBef>
            </a:pPr>
            <a:r>
              <a:rPr lang="es-ES_tradnl" dirty="0" smtClean="0"/>
              <a:t>Accedan </a:t>
            </a:r>
            <a:r>
              <a:rPr lang="es-ES_tradnl" dirty="0"/>
              <a:t>al ambiente </a:t>
            </a:r>
            <a:r>
              <a:rPr lang="es-ES_tradnl" dirty="0" err="1"/>
              <a:t>BlueJ</a:t>
            </a:r>
            <a:r>
              <a:rPr lang="es-ES_tradnl" dirty="0"/>
              <a:t> antes de la próxima clase e implementen las clases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PresionArterial</a:t>
            </a:r>
            <a:r>
              <a:rPr lang="es-ES_tradnl" dirty="0"/>
              <a:t> y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testArterial</a:t>
            </a:r>
            <a:endParaRPr lang="es-ES_tradnl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s-ES_tradnl" dirty="0"/>
              <a:t>Destinen unos 20 minutos a leer esta presentación antes de la próxima clase teórica. </a:t>
            </a:r>
          </a:p>
          <a:p>
            <a:pPr>
              <a:spcBef>
                <a:spcPts val="600"/>
              </a:spcBef>
            </a:pPr>
            <a:r>
              <a:rPr lang="es-ES_tradnl" dirty="0"/>
              <a:t>Pueden avanzar en la resolución de los prácticos 1 y 2 en paralelo. Ambos deberían completarse en una semana.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710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768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5113" y="1458754"/>
            <a:ext cx="4535487" cy="40011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endParaRPr lang="es-ES" altLang="es-AR" sz="2000" dirty="0">
              <a:latin typeface="Arial" charset="0"/>
            </a:endParaRPr>
          </a:p>
        </p:txBody>
      </p:sp>
      <p:pic>
        <p:nvPicPr>
          <p:cNvPr id="1030" name="Picture 6" descr="Resultado de imagen para white man success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18489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0293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PROCESO DE DESARRLLO DE SOFTWARE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258" y="1531936"/>
            <a:ext cx="2592387" cy="625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Estudio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Factibilidad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2000" y="2286000"/>
            <a:ext cx="2590800" cy="6267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Desarrollo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Requerimientos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57238" y="3045296"/>
            <a:ext cx="2590800" cy="626729"/>
          </a:xfrm>
          <a:prstGeom prst="rect">
            <a:avLst/>
          </a:prstGeom>
          <a:solidFill>
            <a:srgbClr val="FFFF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smtClean="0">
                <a:latin typeface="Arial" charset="0"/>
              </a:rPr>
              <a:t>Diseño 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del Sistema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37088" y="3823739"/>
            <a:ext cx="2590800" cy="62672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Implementación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9653" y="4572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>
                <a:latin typeface="Arial" charset="0"/>
              </a:rPr>
              <a:t>Verificación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737088" y="5334000"/>
            <a:ext cx="2590800" cy="6267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Mantenimiento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565525" y="1531935"/>
            <a:ext cx="358775" cy="442879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 err="1" smtClean="0">
                <a:latin typeface="Arial" charset="0"/>
              </a:rPr>
              <a:t>Ó</a:t>
            </a:r>
            <a:endParaRPr lang="es-AR" altLang="es-AR" sz="2000" dirty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AR" altLang="es-AR" sz="2000" dirty="0">
                <a:latin typeface="Arial" charset="0"/>
              </a:rPr>
              <a:t>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365613" y="256649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43266" y="3392488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327025" y="4237037"/>
            <a:ext cx="358775" cy="792163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22385" y="5029200"/>
            <a:ext cx="358775" cy="792162"/>
          </a:xfrm>
          <a:prstGeom prst="curvedRightArrow">
            <a:avLst>
              <a:gd name="adj1" fmla="val 44159"/>
              <a:gd name="adj2" fmla="val 8831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AR" sz="1800"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075113" y="1458754"/>
            <a:ext cx="4535487" cy="40011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endParaRPr lang="es-ES" altLang="es-AR" sz="2000" dirty="0"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468" y="3823740"/>
            <a:ext cx="2064550" cy="213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982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1236</TotalTime>
  <Words>4782</Words>
  <Application>Microsoft Office PowerPoint</Application>
  <PresentationFormat>Presentación en pantalla (4:3)</PresentationFormat>
  <Paragraphs>957</Paragraphs>
  <Slides>65</Slides>
  <Notes>19</Notes>
  <HiddenSlides>1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65</vt:i4>
      </vt:variant>
    </vt:vector>
  </HeadingPairs>
  <TitlesOfParts>
    <vt:vector size="71" baseType="lpstr">
      <vt:lpstr>Arial</vt:lpstr>
      <vt:lpstr>Batang</vt:lpstr>
      <vt:lpstr>Calibri</vt:lpstr>
      <vt:lpstr>Courier New</vt:lpstr>
      <vt:lpstr>Times New Roman</vt:lpstr>
      <vt:lpstr>Tema de Office</vt:lpstr>
      <vt:lpstr>INTRODUCCIÓN A LA PROGRAMACIÓN ORIENTADA A OBJETOS</vt:lpstr>
      <vt:lpstr>EN ESTA CLASE</vt:lpstr>
      <vt:lpstr>PROBLEMAS Y SOLUCIONES</vt:lpstr>
      <vt:lpstr>PROBLEMAS Y SOLUCIONES</vt:lpstr>
      <vt:lpstr>SISTEMAS DE SOFTWARE</vt:lpstr>
      <vt:lpstr>SISTEMAS DE SOFTWARE</vt:lpstr>
      <vt:lpstr>EL PROCESO DE DESARRLLO DE SOFTWARE</vt:lpstr>
      <vt:lpstr>EL PROCESO DE DESARRLLO DE SOFTWARE</vt:lpstr>
      <vt:lpstr>EL PROCESO DE DESARRLLO DE SOFTWARE</vt:lpstr>
      <vt:lpstr>EL PROCESO DE DESARRLLO DE SOFTWARE</vt:lpstr>
      <vt:lpstr>EL PROCESO DE DESARRLLO DE SOFTWARE</vt:lpstr>
      <vt:lpstr>EL PROCESO DE DESARRLLO DE SOFTWARE</vt:lpstr>
      <vt:lpstr>METODOLOGÍAS Y LENGUAJES</vt:lpstr>
      <vt:lpstr>LENGUAJE DE MODELADO Y LENGUAJE DE PROGRAMACIÓN </vt:lpstr>
      <vt:lpstr>Presentación de PowerPoint</vt:lpstr>
      <vt:lpstr>LENGUAJE DE MODELADO Y LENGUAJE DE PROGRAMACIÓN </vt:lpstr>
      <vt:lpstr>CASO DE ESTUDIO:  GESTIÓN DE UN HOSPITAL</vt:lpstr>
      <vt:lpstr>CASO DE ESTUDIO:  GESTIÓN DE UN HOSPITAL</vt:lpstr>
      <vt:lpstr>CASO DE ESTUDIO:  GESTIÓN DE UN HOSPITAL</vt:lpstr>
      <vt:lpstr>CASO DE ESTUDIO:  GESTIÓN DE UN HOSPITAL</vt:lpstr>
      <vt:lpstr>CASO DE ESTUDIO:  GESTIÓN DE UN HOSPITAL</vt:lpstr>
      <vt:lpstr>EL CONCEPTO DE OBJETO</vt:lpstr>
      <vt:lpstr>EL CONCEPTO DE OBJETO</vt:lpstr>
      <vt:lpstr>EL CONCEPTO DE CLASE</vt:lpstr>
      <vt:lpstr>EL DIAGRAMA DE UNA CLASE</vt:lpstr>
      <vt:lpstr>EL DIAGRAMA DE UNA CLASE</vt:lpstr>
      <vt:lpstr>El CÓDIGO DE UNA CLASE</vt:lpstr>
      <vt:lpstr>DIAGRAMA DE CLASES</vt:lpstr>
      <vt:lpstr>En IPOO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CASO DE ESTUDIO: CONTROL DE LA PRESIÓN ARTERIAL</vt:lpstr>
      <vt:lpstr>OBSERVACIONES</vt:lpstr>
      <vt:lpstr>RECOMENDACIONES</vt:lpstr>
      <vt:lpstr>RECOMENDACIONES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ltamargo</dc:creator>
  <cp:lastModifiedBy>Sonia V. Rueda</cp:lastModifiedBy>
  <cp:revision>118</cp:revision>
  <dcterms:created xsi:type="dcterms:W3CDTF">2015-03-04T18:37:05Z</dcterms:created>
  <dcterms:modified xsi:type="dcterms:W3CDTF">2019-08-07T18:58:24Z</dcterms:modified>
</cp:coreProperties>
</file>